
<file path=[Content_Types].xml><?xml version="1.0" encoding="utf-8"?>
<Types xmlns="http://schemas.openxmlformats.org/package/2006/content-types">
  <Default Extension="bin" ContentType="image/png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428" r:id="rId2"/>
    <p:sldId id="427" r:id="rId3"/>
    <p:sldId id="426" r:id="rId4"/>
    <p:sldId id="257" r:id="rId5"/>
    <p:sldId id="256" r:id="rId6"/>
    <p:sldId id="352" r:id="rId7"/>
    <p:sldId id="365" r:id="rId8"/>
    <p:sldId id="483" r:id="rId9"/>
    <p:sldId id="502" r:id="rId10"/>
    <p:sldId id="484" r:id="rId11"/>
    <p:sldId id="487" r:id="rId12"/>
    <p:sldId id="273" r:id="rId13"/>
    <p:sldId id="279" r:id="rId14"/>
    <p:sldId id="260" r:id="rId15"/>
    <p:sldId id="307" r:id="rId16"/>
    <p:sldId id="488" r:id="rId17"/>
    <p:sldId id="315" r:id="rId18"/>
    <p:sldId id="525" r:id="rId19"/>
    <p:sldId id="485" r:id="rId20"/>
    <p:sldId id="521" r:id="rId21"/>
    <p:sldId id="504" r:id="rId22"/>
    <p:sldId id="505" r:id="rId23"/>
    <p:sldId id="507" r:id="rId24"/>
    <p:sldId id="509" r:id="rId25"/>
    <p:sldId id="508" r:id="rId26"/>
    <p:sldId id="506" r:id="rId27"/>
    <p:sldId id="522" r:id="rId28"/>
    <p:sldId id="312" r:id="rId29"/>
    <p:sldId id="494" r:id="rId30"/>
    <p:sldId id="519" r:id="rId31"/>
    <p:sldId id="528" r:id="rId32"/>
    <p:sldId id="421" r:id="rId33"/>
    <p:sldId id="503" r:id="rId34"/>
    <p:sldId id="490" r:id="rId35"/>
    <p:sldId id="491" r:id="rId36"/>
    <p:sldId id="495" r:id="rId37"/>
    <p:sldId id="510" r:id="rId38"/>
    <p:sldId id="511" r:id="rId39"/>
    <p:sldId id="513" r:id="rId40"/>
    <p:sldId id="523" r:id="rId41"/>
    <p:sldId id="346" r:id="rId42"/>
    <p:sldId id="498" r:id="rId43"/>
    <p:sldId id="341" r:id="rId44"/>
    <p:sldId id="497" r:id="rId45"/>
    <p:sldId id="499" r:id="rId46"/>
    <p:sldId id="524" r:id="rId47"/>
    <p:sldId id="496" r:id="rId48"/>
    <p:sldId id="520" r:id="rId49"/>
    <p:sldId id="515" r:id="rId50"/>
    <p:sldId id="530" r:id="rId51"/>
    <p:sldId id="529" r:id="rId52"/>
    <p:sldId id="527" r:id="rId53"/>
    <p:sldId id="531" r:id="rId54"/>
    <p:sldId id="482" r:id="rId5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636" userDrawn="1">
          <p15:clr>
            <a:srgbClr val="A4A3A4"/>
          </p15:clr>
        </p15:guide>
        <p15:guide id="3" orient="horz" pos="22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BBA"/>
    <a:srgbClr val="D8CDE5"/>
    <a:srgbClr val="A592C5"/>
    <a:srgbClr val="D9E5F1"/>
    <a:srgbClr val="E7E7E8"/>
    <a:srgbClr val="73C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491"/>
    <p:restoredTop sz="94694"/>
  </p:normalViewPr>
  <p:slideViewPr>
    <p:cSldViewPr snapToGrid="0" snapToObjects="1" showGuides="1">
      <p:cViewPr>
        <p:scale>
          <a:sx n="112" d="100"/>
          <a:sy n="112" d="100"/>
        </p:scale>
        <p:origin x="600" y="384"/>
      </p:cViewPr>
      <p:guideLst>
        <p:guide orient="horz" pos="4320"/>
        <p:guide pos="3636"/>
        <p:guide orient="horz" pos="2228"/>
      </p:guideLst>
    </p:cSldViewPr>
  </p:slideViewPr>
  <p:outlineViewPr>
    <p:cViewPr>
      <p:scale>
        <a:sx n="33" d="100"/>
        <a:sy n="33" d="100"/>
      </p:scale>
      <p:origin x="0" y="-786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2F5AB-5C33-7643-9F2F-D8E45FB744D4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9950C-4A4A-7F4E-A306-9582BC84E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06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874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036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39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80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586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813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722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840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165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215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92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52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612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445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822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393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646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825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60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520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932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03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857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824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441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69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45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03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234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547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46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9950C-4A4A-7F4E-A306-9582BC84E30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6095" y="2482344"/>
            <a:ext cx="10222987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4112" y="3082507"/>
            <a:ext cx="18263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 sz="1800" dirty="0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254" y="5997600"/>
            <a:ext cx="2350657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2294" y="5877272"/>
            <a:ext cx="2272432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R as a GIS Software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2253" y="5997600"/>
            <a:ext cx="665420" cy="589622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9" y="5997600"/>
            <a:ext cx="557714" cy="558000"/>
          </a:xfrm>
          <a:prstGeom prst="rect">
            <a:avLst/>
          </a:prstGeom>
        </p:spPr>
      </p:pic>
      <p:pic>
        <p:nvPicPr>
          <p:cNvPr id="76082674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659" y="5997600"/>
            <a:ext cx="1658669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82" y="5997601"/>
            <a:ext cx="71753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11068" y="6581497"/>
            <a:ext cx="252066" cy="1354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4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83" y="316800"/>
            <a:ext cx="564627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83" y="3237372"/>
            <a:ext cx="564627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3223" y="316800"/>
            <a:ext cx="564627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830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>
          <p15:clr>
            <a:srgbClr val="A4A3A4"/>
          </p15:clr>
        </p15:guide>
        <p15:guide id="2" pos="3755">
          <p15:clr>
            <a:srgbClr val="A4A3A4"/>
          </p15:clr>
        </p15:guide>
        <p15:guide id="3" orient="horz" pos="2039">
          <p15:clr>
            <a:srgbClr val="A4A3A4"/>
          </p15:clr>
        </p15:guide>
        <p15:guide id="4" orient="horz" pos="1872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83" y="316800"/>
            <a:ext cx="564627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3223" y="316800"/>
            <a:ext cx="564627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3223" y="3237372"/>
            <a:ext cx="564627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4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>
          <p15:clr>
            <a:srgbClr val="A4A3A4"/>
          </p15:clr>
        </p15:guide>
        <p15:guide id="2" pos="3755">
          <p15:clr>
            <a:srgbClr val="A4A3A4"/>
          </p15:clr>
        </p15:guide>
        <p15:guide id="3" orient="horz" pos="2039">
          <p15:clr>
            <a:srgbClr val="A4A3A4"/>
          </p15:clr>
        </p15:guide>
        <p15:guide id="4" orient="horz" pos="1872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96" y="315913"/>
            <a:ext cx="1156001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77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1" y="1"/>
            <a:ext cx="12192000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6421" y="1412776"/>
            <a:ext cx="8499157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548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1" y="1"/>
            <a:ext cx="12192000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95" y="230400"/>
            <a:ext cx="11566212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849" y="1853461"/>
            <a:ext cx="6266328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594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98" y="328612"/>
            <a:ext cx="11553659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279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917" y="1022477"/>
            <a:ext cx="2013173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019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6019" y="1340768"/>
            <a:ext cx="1224455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54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34" y="2163364"/>
            <a:ext cx="2531931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1"/>
            <a:ext cx="0" cy="42601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049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1198" y="2098690"/>
            <a:ext cx="1274873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 sz="2200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41478" y="2093601"/>
            <a:ext cx="4357619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982" y="3428551"/>
            <a:ext cx="929145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1"/>
            <a:ext cx="0" cy="42601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08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6095" y="3443622"/>
            <a:ext cx="648169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2100" y="1520316"/>
            <a:ext cx="9545793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6095" y="3715432"/>
            <a:ext cx="7163077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917" y="2132856"/>
            <a:ext cx="2013173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254" y="5997600"/>
            <a:ext cx="2350657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2253" y="5997600"/>
            <a:ext cx="665420" cy="589622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2294" y="5877272"/>
            <a:ext cx="2272432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R as a GIS Software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9" y="5997600"/>
            <a:ext cx="557714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82" y="5997601"/>
            <a:ext cx="71753" cy="557999"/>
          </a:xfrm>
          <a:prstGeom prst="rect">
            <a:avLst/>
          </a:prstGeom>
        </p:spPr>
      </p:pic>
      <p:pic>
        <p:nvPicPr>
          <p:cNvPr id="186536223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659" y="5997600"/>
            <a:ext cx="1658669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11068" y="6581497"/>
            <a:ext cx="252066" cy="1354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9325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4182" y="2804401"/>
            <a:ext cx="2664885" cy="1293389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33" y="2864711"/>
            <a:ext cx="222898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1"/>
            <a:ext cx="0" cy="42601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88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6095" y="2482344"/>
            <a:ext cx="10222987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4112" y="3082507"/>
            <a:ext cx="18263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 sz="1800" dirty="0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254" y="5997600"/>
            <a:ext cx="2350657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2253" y="5997600"/>
            <a:ext cx="665420" cy="589622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2294" y="5877272"/>
            <a:ext cx="2272432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R as a GIS Software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9" y="5997600"/>
            <a:ext cx="557714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82" y="5997601"/>
            <a:ext cx="71753" cy="557999"/>
          </a:xfrm>
          <a:prstGeom prst="rect">
            <a:avLst/>
          </a:prstGeom>
        </p:spPr>
      </p:pic>
      <p:pic>
        <p:nvPicPr>
          <p:cNvPr id="187074556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659" y="5997600"/>
            <a:ext cx="1658669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11068" y="6581497"/>
            <a:ext cx="252066" cy="1354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915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095" y="1960079"/>
            <a:ext cx="10222987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4112" y="340162"/>
            <a:ext cx="182636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 sz="1800" dirty="0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 sz="1800" dirty="0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7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6376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258" y="1045684"/>
            <a:ext cx="648000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95" y="228628"/>
            <a:ext cx="1155901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095" y="1373021"/>
            <a:ext cx="10222987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4112" y="340162"/>
            <a:ext cx="18263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 sz="1800" dirty="0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168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6376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258" y="1045684"/>
            <a:ext cx="648000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83" y="230400"/>
            <a:ext cx="564573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6095" y="1371600"/>
            <a:ext cx="4976521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821" y="315913"/>
            <a:ext cx="564558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</a:t>
            </a:r>
            <a:r>
              <a:rPr lang="en-GB" dirty="0" err="1"/>
              <a:t>Templafy</a:t>
            </a:r>
            <a:r>
              <a:rPr lang="en-GB" dirty="0"/>
              <a:t> Image Library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974112" y="340162"/>
            <a:ext cx="18263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 sz="1800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57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>
          <p15:clr>
            <a:srgbClr val="A4A3A4"/>
          </p15:clr>
        </p15:guide>
        <p15:guide id="2" pos="3755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1"/>
            <a:ext cx="12196376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336" y="2694542"/>
            <a:ext cx="648000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095" y="1484784"/>
            <a:ext cx="4976521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6095" y="3010711"/>
            <a:ext cx="4976521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3223" y="315913"/>
            <a:ext cx="564627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974112" y="1780882"/>
            <a:ext cx="18263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 sz="18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294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>
          <p15:clr>
            <a:srgbClr val="A4A3A4"/>
          </p15:clr>
        </p15:guide>
        <p15:guide id="2" pos="3755">
          <p15:clr>
            <a:srgbClr val="A4A3A4"/>
          </p15:clr>
        </p15:guide>
        <p15:guide id="3" orient="horz" pos="3069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83" y="316800"/>
            <a:ext cx="11562611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075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83" y="316800"/>
            <a:ext cx="564627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3223" y="316800"/>
            <a:ext cx="564627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11068" y="6581497"/>
            <a:ext cx="252066" cy="135486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086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>
          <p15:clr>
            <a:srgbClr val="A4A3A4"/>
          </p15:clr>
        </p15:guide>
        <p15:guide id="2" pos="3754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96" y="149115"/>
            <a:ext cx="1156001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6095" y="1960079"/>
            <a:ext cx="10222987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12138603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8659" y="5997600"/>
            <a:ext cx="1658669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698" y="1663088"/>
            <a:ext cx="648000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2294" y="5877272"/>
            <a:ext cx="2272432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R as a GIS Software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9" y="5999002"/>
            <a:ext cx="557715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82" y="5997600"/>
            <a:ext cx="71753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254" y="5997600"/>
            <a:ext cx="2350657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2253" y="5997600"/>
            <a:ext cx="665420" cy="589622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11068" y="6581497"/>
            <a:ext cx="252066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03/08/2022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29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rgbClr val="00254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>
          <p15:clr>
            <a:srgbClr val="000000"/>
          </p15:clr>
        </p15:guide>
        <p15:guide id="5" orient="horz" pos="4131">
          <p15:clr>
            <a:srgbClr val="A4A3A4"/>
          </p15:clr>
        </p15:guide>
        <p15:guide id="6" pos="7479">
          <p15:clr>
            <a:srgbClr val="A4A3A4"/>
          </p15:clr>
        </p15:guide>
        <p15:guide id="7" orient="horz" pos="1234">
          <p15:clr>
            <a:srgbClr val="000000"/>
          </p15:clr>
        </p15:guide>
        <p15:guide id="8" pos="7059">
          <p15:clr>
            <a:srgbClr val="000000"/>
          </p15:clr>
        </p15:guide>
        <p15:guide id="9" pos="199">
          <p15:clr>
            <a:srgbClr val="A4A3A4"/>
          </p15:clr>
        </p15:guide>
        <p15:guide id="10" pos="621">
          <p15:clr>
            <a:srgbClr val="000000"/>
          </p15:clr>
        </p15:guide>
        <p15:guide id="11" orient="horz" pos="19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psg.io/25832" TargetMode="External"/><Relationship Id="rId4" Type="http://schemas.openxmlformats.org/officeDocument/2006/relationships/hyperlink" Target="https://sdfe.dk/media/2917583/001-etrs89-utm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E2102A-39B0-1542-B485-5224679D9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33" y="315914"/>
            <a:ext cx="10224319" cy="2983955"/>
          </a:xfrm>
        </p:spPr>
        <p:txBody>
          <a:bodyPr anchor="b"/>
          <a:lstStyle/>
          <a:p>
            <a:r>
              <a:rPr lang="en-US" sz="6600" dirty="0"/>
              <a:t>Spatial Objects in R</a:t>
            </a:r>
            <a:br>
              <a:rPr lang="en-US" dirty="0"/>
            </a:br>
            <a:r>
              <a:rPr lang="en-US" sz="4000" dirty="0"/>
              <a:t>Using r as a GIS software</a:t>
            </a:r>
            <a:endParaRPr lang="en-GB" sz="4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A5AAEBE-30BF-5740-8F0B-5CF1D5A217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/>
          <a:lstStyle/>
          <a:p>
            <a:r>
              <a:rPr lang="en-GB" sz="2800" dirty="0"/>
              <a:t>Alejandro Ordonez</a:t>
            </a:r>
          </a:p>
          <a:p>
            <a:r>
              <a:rPr lang="en-GB" sz="1800" dirty="0"/>
              <a:t>Assistant Professor - Department of Bioscience </a:t>
            </a:r>
          </a:p>
          <a:p>
            <a:r>
              <a:rPr lang="en-GB" sz="1800" dirty="0"/>
              <a:t>Section for Ecoinformatics &amp; Biodiversity</a:t>
            </a:r>
          </a:p>
          <a:p>
            <a:r>
              <a:rPr lang="en-GB" sz="1800" dirty="0" err="1"/>
              <a:t>Center</a:t>
            </a:r>
            <a:r>
              <a:rPr lang="en-GB" sz="1800" dirty="0"/>
              <a:t>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8084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C4CA6-9C5D-5747-BE03-CE4DCBC8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Spatial*databases</a:t>
            </a:r>
            <a:r>
              <a:rPr lang="en-GB" b="0" dirty="0"/>
              <a:t> </a:t>
            </a:r>
            <a:r>
              <a:rPr lang="en-GB" dirty="0"/>
              <a:t>Objects in 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5B1519-3ED6-AE59-B595-56E576AE3080}"/>
              </a:ext>
            </a:extLst>
          </p:cNvPr>
          <p:cNvSpPr txBox="1"/>
          <p:nvPr/>
        </p:nvSpPr>
        <p:spPr>
          <a:xfrm>
            <a:off x="4171968" y="2239649"/>
            <a:ext cx="921727" cy="3554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2EE6C-D7E2-1233-149C-FB23F42D346F}"/>
              </a:ext>
            </a:extLst>
          </p:cNvPr>
          <p:cNvSpPr txBox="1"/>
          <p:nvPr/>
        </p:nvSpPr>
        <p:spPr>
          <a:xfrm>
            <a:off x="1834177" y="3613120"/>
            <a:ext cx="921727" cy="1057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Brick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D7F4830-9132-69FE-E365-1C63AB3E8D00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 bwMode="auto">
          <a:xfrm rot="16200000" flipH="1">
            <a:off x="2583063" y="4382309"/>
            <a:ext cx="232971" cy="809015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46B604-17EC-4E91-25AD-52AA25098BC0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rot="10800000" flipV="1">
            <a:off x="3424554" y="2417389"/>
            <a:ext cx="747414" cy="46378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3DFDD00A-FB9D-44E8-5D35-13A3635BCD32}"/>
              </a:ext>
            </a:extLst>
          </p:cNvPr>
          <p:cNvSpPr/>
          <p:nvPr/>
        </p:nvSpPr>
        <p:spPr bwMode="auto">
          <a:xfrm>
            <a:off x="3104056" y="4061790"/>
            <a:ext cx="333515" cy="1683026"/>
          </a:xfrm>
          <a:prstGeom prst="leftBrace">
            <a:avLst>
              <a:gd name="adj1" fmla="val 88194"/>
              <a:gd name="adj2" fmla="val 50000"/>
            </a:avLst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2A10D-CB4A-3751-2BBF-DC059EE5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36" y="2123108"/>
            <a:ext cx="3836869" cy="3877363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C5BBD806-47DB-8ECD-052A-6E1860001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216460"/>
              </p:ext>
            </p:extLst>
          </p:nvPr>
        </p:nvGraphicFramePr>
        <p:xfrm>
          <a:off x="6842055" y="3119862"/>
          <a:ext cx="426137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385">
                  <a:extLst>
                    <a:ext uri="{9D8B030D-6E8A-4147-A177-3AD203B41FA5}">
                      <a16:colId xmlns:a16="http://schemas.microsoft.com/office/drawing/2014/main" val="1633510989"/>
                    </a:ext>
                  </a:extLst>
                </a:gridCol>
                <a:gridCol w="1614679">
                  <a:extLst>
                    <a:ext uri="{9D8B030D-6E8A-4147-A177-3AD203B41FA5}">
                      <a16:colId xmlns:a16="http://schemas.microsoft.com/office/drawing/2014/main" val="3476096106"/>
                    </a:ext>
                  </a:extLst>
                </a:gridCol>
                <a:gridCol w="1313578">
                  <a:extLst>
                    <a:ext uri="{9D8B030D-6E8A-4147-A177-3AD203B41FA5}">
                      <a16:colId xmlns:a16="http://schemas.microsoft.com/office/drawing/2014/main" val="1712649452"/>
                    </a:ext>
                  </a:extLst>
                </a:gridCol>
                <a:gridCol w="632731">
                  <a:extLst>
                    <a:ext uri="{9D8B030D-6E8A-4147-A177-3AD203B41FA5}">
                      <a16:colId xmlns:a16="http://schemas.microsoft.com/office/drawing/2014/main" val="1629517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36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Conifer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80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Evergreen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99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Herbaceous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Grassland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31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Herbaceous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1489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40EA9EF-FBDB-A575-DD75-FF9947F5BB21}"/>
              </a:ext>
            </a:extLst>
          </p:cNvPr>
          <p:cNvSpPr txBox="1"/>
          <p:nvPr/>
        </p:nvSpPr>
        <p:spPr>
          <a:xfrm>
            <a:off x="1328057" y="1377589"/>
            <a:ext cx="3864429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 b="1" dirty="0">
                <a:latin typeface="+mn-lt"/>
              </a:rPr>
              <a:t>Geometry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74866-2526-BC92-27C6-667AE42576AC}"/>
              </a:ext>
            </a:extLst>
          </p:cNvPr>
          <p:cNvSpPr txBox="1"/>
          <p:nvPr/>
        </p:nvSpPr>
        <p:spPr>
          <a:xfrm>
            <a:off x="6576035" y="1377589"/>
            <a:ext cx="4549165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600" b="1" dirty="0">
                <a:latin typeface="+mn-lt"/>
              </a:rPr>
              <a:t>Data</a:t>
            </a:r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34E267F5-7E4A-2E35-DA61-1BB61DE8DB8F}"/>
              </a:ext>
            </a:extLst>
          </p:cNvPr>
          <p:cNvSpPr/>
          <p:nvPr/>
        </p:nvSpPr>
        <p:spPr bwMode="auto">
          <a:xfrm>
            <a:off x="5494333" y="3815532"/>
            <a:ext cx="1216152" cy="484632"/>
          </a:xfrm>
          <a:prstGeom prst="leftRightArrow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12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C4CA6-9C5D-5747-BE03-CE4DCBC8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 the “Geometry” part?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46B604-17EC-4E91-25AD-52AA25098BC0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3424554" y="2417389"/>
            <a:ext cx="747414" cy="46378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FDC58C-55E0-36B2-813B-488EEDB2B89E}"/>
              </a:ext>
            </a:extLst>
          </p:cNvPr>
          <p:cNvGrpSpPr/>
          <p:nvPr/>
        </p:nvGrpSpPr>
        <p:grpSpPr>
          <a:xfrm>
            <a:off x="1334586" y="1591583"/>
            <a:ext cx="9871077" cy="830997"/>
            <a:chOff x="1334586" y="1308554"/>
            <a:chExt cx="9871077" cy="8309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66ADFF-F702-E3B7-BFCC-0CAB96FBD7D3}"/>
                </a:ext>
              </a:extLst>
            </p:cNvPr>
            <p:cNvSpPr txBox="1"/>
            <p:nvPr/>
          </p:nvSpPr>
          <p:spPr>
            <a:xfrm>
              <a:off x="1334586" y="1373188"/>
              <a:ext cx="4179934" cy="7017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4800" dirty="0">
                  <a:solidFill>
                    <a:schemeClr val="bg1"/>
                  </a:solidFill>
                  <a:latin typeface="+mn-lt"/>
                </a:rPr>
                <a:t>Bounding box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88E4-9167-389E-8482-B41754FD07D7}"/>
                </a:ext>
              </a:extLst>
            </p:cNvPr>
            <p:cNvSpPr txBox="1"/>
            <p:nvPr/>
          </p:nvSpPr>
          <p:spPr>
            <a:xfrm>
              <a:off x="6095500" y="1308554"/>
              <a:ext cx="5110163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sz="2400" dirty="0"/>
                <a:t>Defines the limits of the “Physical” location of objects.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55E526-89E7-914B-0A18-A83363DF9294}"/>
                </a:ext>
              </a:extLst>
            </p:cNvPr>
            <p:cNvCxnSpPr>
              <a:stCxn id="2" idx="3"/>
              <a:endCxn id="10" idx="1"/>
            </p:cNvCxnSpPr>
            <p:nvPr/>
          </p:nvCxnSpPr>
          <p:spPr bwMode="auto">
            <a:xfrm flipV="1">
              <a:off x="5514520" y="1724053"/>
              <a:ext cx="580980" cy="1"/>
            </a:xfrm>
            <a:prstGeom prst="straightConnector1">
              <a:avLst/>
            </a:prstGeom>
            <a:solidFill>
              <a:schemeClr val="accent2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A3B9BA-6FD8-91A1-B817-9DE919BFB2C4}"/>
              </a:ext>
            </a:extLst>
          </p:cNvPr>
          <p:cNvGrpSpPr/>
          <p:nvPr/>
        </p:nvGrpSpPr>
        <p:grpSpPr>
          <a:xfrm>
            <a:off x="1334586" y="2852196"/>
            <a:ext cx="9768843" cy="1403461"/>
            <a:chOff x="1334586" y="2933645"/>
            <a:chExt cx="9768843" cy="14034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4885B-A316-856E-76D9-075D642CA257}"/>
                </a:ext>
              </a:extLst>
            </p:cNvPr>
            <p:cNvSpPr txBox="1"/>
            <p:nvPr/>
          </p:nvSpPr>
          <p:spPr>
            <a:xfrm>
              <a:off x="1334586" y="2933645"/>
              <a:ext cx="4179934" cy="140346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4800" dirty="0">
                  <a:solidFill>
                    <a:schemeClr val="bg1"/>
                  </a:solidFill>
                  <a:latin typeface="+mn-lt"/>
                </a:rPr>
                <a:t>Coordinate system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8158F3-F89D-353D-68E7-F7DBACEE1013}"/>
                </a:ext>
              </a:extLst>
            </p:cNvPr>
            <p:cNvSpPr txBox="1"/>
            <p:nvPr/>
          </p:nvSpPr>
          <p:spPr>
            <a:xfrm>
              <a:off x="6096000" y="3035210"/>
              <a:ext cx="5007429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sz="2400" dirty="0"/>
                <a:t>Establishes the framework used to define the location of objects on the surface of the Earth.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978BD4-B3C0-FDE3-407A-48202136D683}"/>
                </a:ext>
              </a:extLst>
            </p:cNvPr>
            <p:cNvCxnSpPr>
              <a:cxnSpLocks/>
              <a:stCxn id="3" idx="3"/>
              <a:endCxn id="12" idx="1"/>
            </p:cNvCxnSpPr>
            <p:nvPr/>
          </p:nvCxnSpPr>
          <p:spPr bwMode="auto">
            <a:xfrm flipV="1">
              <a:off x="5514520" y="3635375"/>
              <a:ext cx="581480" cy="1"/>
            </a:xfrm>
            <a:prstGeom prst="straightConnector1">
              <a:avLst/>
            </a:prstGeom>
            <a:solidFill>
              <a:schemeClr val="accent2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395ADD-25D4-289F-B47A-490228D95474}"/>
              </a:ext>
            </a:extLst>
          </p:cNvPr>
          <p:cNvGrpSpPr/>
          <p:nvPr/>
        </p:nvGrpSpPr>
        <p:grpSpPr>
          <a:xfrm>
            <a:off x="1339600" y="4685274"/>
            <a:ext cx="9763829" cy="1200329"/>
            <a:chOff x="1339600" y="4946532"/>
            <a:chExt cx="9763829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7C4196-898A-A33D-A099-C8C78A711F9F}"/>
                </a:ext>
              </a:extLst>
            </p:cNvPr>
            <p:cNvSpPr txBox="1"/>
            <p:nvPr/>
          </p:nvSpPr>
          <p:spPr>
            <a:xfrm>
              <a:off x="1339600" y="5195832"/>
              <a:ext cx="4169906" cy="70173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4800" dirty="0">
                  <a:solidFill>
                    <a:schemeClr val="bg1"/>
                  </a:solidFill>
                  <a:latin typeface="+mn-lt"/>
                </a:rPr>
                <a:t>Vertex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1B3F13-D704-44A3-C320-D39D7B5B8EC9}"/>
                </a:ext>
              </a:extLst>
            </p:cNvPr>
            <p:cNvSpPr txBox="1"/>
            <p:nvPr/>
          </p:nvSpPr>
          <p:spPr>
            <a:xfrm>
              <a:off x="6096000" y="4946532"/>
              <a:ext cx="5007429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sz="2400" dirty="0"/>
                <a:t>Determines observation locations or the corners/intersections of geometric shapes (lines polygons)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CE4878-F27A-5245-00F4-8645ACC40C2F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 bwMode="auto">
            <a:xfrm flipV="1">
              <a:off x="5509506" y="5546697"/>
              <a:ext cx="586494" cy="1"/>
            </a:xfrm>
            <a:prstGeom prst="straightConnector1">
              <a:avLst/>
            </a:prstGeom>
            <a:solidFill>
              <a:schemeClr val="accent2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4651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06D6E3-1D7F-F841-85E3-EEF107BA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Spatial line</a:t>
            </a:r>
            <a:r>
              <a:rPr lang="en-GB" b="0" u="sng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are combinations of </a:t>
            </a: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GB" dirty="0"/>
              <a:t> objects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0772F8-52B8-C725-B977-7B742DD49E0D}"/>
              </a:ext>
            </a:extLst>
          </p:cNvPr>
          <p:cNvGrpSpPr/>
          <p:nvPr/>
        </p:nvGrpSpPr>
        <p:grpSpPr>
          <a:xfrm>
            <a:off x="327853" y="1958975"/>
            <a:ext cx="11548153" cy="3799632"/>
            <a:chOff x="315913" y="1281157"/>
            <a:chExt cx="11548153" cy="3799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B8ECE7-2321-024C-9BC0-C44B523F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913" y="1281157"/>
              <a:ext cx="11548153" cy="2917428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E0B58D0-3BD1-0340-B800-AA08C1D91E77}"/>
                </a:ext>
              </a:extLst>
            </p:cNvPr>
            <p:cNvSpPr/>
            <p:nvPr/>
          </p:nvSpPr>
          <p:spPr>
            <a:xfrm>
              <a:off x="5583132" y="2978745"/>
              <a:ext cx="626723" cy="4006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296885-7A7A-3A44-8C0D-A4456C3F6137}"/>
                </a:ext>
              </a:extLst>
            </p:cNvPr>
            <p:cNvSpPr txBox="1"/>
            <p:nvPr/>
          </p:nvSpPr>
          <p:spPr>
            <a:xfrm>
              <a:off x="781256" y="4020419"/>
              <a:ext cx="2354059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Defines the </a:t>
              </a: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bbox</a:t>
              </a:r>
              <a:r>
                <a:rPr lang="en-GB" dirty="0"/>
                <a:t> and 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projection</a:t>
              </a:r>
              <a:endParaRPr lang="en-GB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DBFE17-EB20-6F42-929E-23E3C89E6F64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1182368" y="3379437"/>
              <a:ext cx="775918" cy="6409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ACA6B9B-31FD-5D4C-B54C-523D537A84F7}"/>
                </a:ext>
              </a:extLst>
            </p:cNvPr>
            <p:cNvSpPr/>
            <p:nvPr/>
          </p:nvSpPr>
          <p:spPr>
            <a:xfrm>
              <a:off x="480301" y="2978745"/>
              <a:ext cx="1404134" cy="4006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5B417B-A879-324F-8BF4-78506B93074B}"/>
                </a:ext>
              </a:extLst>
            </p:cNvPr>
            <p:cNvSpPr txBox="1"/>
            <p:nvPr/>
          </p:nvSpPr>
          <p:spPr>
            <a:xfrm>
              <a:off x="9280552" y="3718226"/>
              <a:ext cx="1757719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Matrix of “vertexes”</a:t>
              </a:r>
            </a:p>
            <a:p>
              <a:pPr algn="ctr"/>
              <a:r>
                <a:rPr lang="en-GB" dirty="0"/>
                <a:t>Defining turning points 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02044D7-8446-2A4F-8E4C-8AF4A42F4DC4}"/>
                </a:ext>
              </a:extLst>
            </p:cNvPr>
            <p:cNvSpPr/>
            <p:nvPr/>
          </p:nvSpPr>
          <p:spPr>
            <a:xfrm>
              <a:off x="9506146" y="2339179"/>
              <a:ext cx="1306532" cy="4006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2D1A0A-E88E-B844-95D2-824E0C098949}"/>
                </a:ext>
              </a:extLst>
            </p:cNvPr>
            <p:cNvCxnSpPr>
              <a:cxnSpLocks/>
              <a:stCxn id="18" idx="0"/>
              <a:endCxn id="19" idx="2"/>
            </p:cNvCxnSpPr>
            <p:nvPr/>
          </p:nvCxnSpPr>
          <p:spPr>
            <a:xfrm flipV="1">
              <a:off x="10159412" y="2739871"/>
              <a:ext cx="0" cy="9783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0FD04A-9670-A24A-9F7B-17E105A5FF82}"/>
                </a:ext>
              </a:extLst>
            </p:cNvPr>
            <p:cNvSpPr/>
            <p:nvPr/>
          </p:nvSpPr>
          <p:spPr>
            <a:xfrm>
              <a:off x="5620376" y="2336178"/>
              <a:ext cx="1041542" cy="4006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F7DA1C-06E3-EC44-B567-4ABE9D9A2A0F}"/>
                </a:ext>
              </a:extLst>
            </p:cNvPr>
            <p:cNvSpPr txBox="1"/>
            <p:nvPr/>
          </p:nvSpPr>
          <p:spPr>
            <a:xfrm>
              <a:off x="5450333" y="4434458"/>
              <a:ext cx="220894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 list of 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Line</a:t>
              </a:r>
              <a:r>
                <a:rPr lang="en-GB" dirty="0"/>
                <a:t> objects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323DF63-7EE9-2F48-B9E1-C889CABC3359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6554805" y="4101011"/>
              <a:ext cx="0" cy="3334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6864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EC31D5-FEB1-234E-B67A-C28FDDE4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Spatial Polygon</a:t>
            </a:r>
            <a:r>
              <a:rPr lang="en-GB" b="0" u="sng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are combinations of </a:t>
            </a: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GB" dirty="0"/>
              <a:t> objects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7FFCE8-084F-8732-38CA-8FA7E919AA97}"/>
              </a:ext>
            </a:extLst>
          </p:cNvPr>
          <p:cNvGrpSpPr/>
          <p:nvPr/>
        </p:nvGrpSpPr>
        <p:grpSpPr>
          <a:xfrm>
            <a:off x="1072234" y="2111082"/>
            <a:ext cx="10715166" cy="4168568"/>
            <a:chOff x="985148" y="2132853"/>
            <a:chExt cx="10715166" cy="4168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366A58-6109-C84D-BFBA-8AE80CE08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481" y="2132853"/>
              <a:ext cx="7969321" cy="41685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08EDF4-EC31-7843-9DE6-66ECE8A574EA}"/>
                </a:ext>
              </a:extLst>
            </p:cNvPr>
            <p:cNvSpPr txBox="1"/>
            <p:nvPr/>
          </p:nvSpPr>
          <p:spPr>
            <a:xfrm>
              <a:off x="9491371" y="2762439"/>
              <a:ext cx="2208943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Defines the “geometry” of each 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Polygon</a:t>
              </a:r>
              <a:r>
                <a:rPr lang="en-GB" dirty="0"/>
                <a:t> object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7610C9D-9F8C-BF4A-B148-C80890CBE948}"/>
                </a:ext>
              </a:extLst>
            </p:cNvPr>
            <p:cNvSpPr/>
            <p:nvPr/>
          </p:nvSpPr>
          <p:spPr>
            <a:xfrm>
              <a:off x="4670439" y="2823412"/>
              <a:ext cx="1239281" cy="4006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D85187-4547-1547-8E56-B20F02DD1AE7}"/>
                </a:ext>
              </a:extLst>
            </p:cNvPr>
            <p:cNvSpPr txBox="1"/>
            <p:nvPr/>
          </p:nvSpPr>
          <p:spPr>
            <a:xfrm>
              <a:off x="9113135" y="4406335"/>
              <a:ext cx="175771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Matrix of “vertexes” 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D7CF6DD-E63C-D04B-8494-87DB2B563658}"/>
                </a:ext>
              </a:extLst>
            </p:cNvPr>
            <p:cNvSpPr/>
            <p:nvPr/>
          </p:nvSpPr>
          <p:spPr>
            <a:xfrm>
              <a:off x="7340392" y="4593975"/>
              <a:ext cx="1242203" cy="2710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7CACCE1-91FD-5E43-A111-2BB6C3CF79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8425543" y="4729501"/>
              <a:ext cx="68759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1737BD-C0DE-04E6-1939-5AB6106895D5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9004740" y="3224104"/>
              <a:ext cx="48663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246390-C5B4-E3CD-3BAF-2E918C804938}"/>
                </a:ext>
              </a:extLst>
            </p:cNvPr>
            <p:cNvSpPr/>
            <p:nvPr/>
          </p:nvSpPr>
          <p:spPr bwMode="auto">
            <a:xfrm>
              <a:off x="985148" y="4865027"/>
              <a:ext cx="2596252" cy="1436393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78F03C-F5F5-BA46-8E83-79BA5DA7E7B8}"/>
                </a:ext>
              </a:extLst>
            </p:cNvPr>
            <p:cNvSpPr txBox="1"/>
            <p:nvPr/>
          </p:nvSpPr>
          <p:spPr>
            <a:xfrm>
              <a:off x="985148" y="4899207"/>
              <a:ext cx="2208943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 slot where a list of 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Polygon</a:t>
              </a:r>
              <a:r>
                <a:rPr lang="en-GB" dirty="0"/>
                <a:t> objects is stored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036D92-FE34-AA43-9BFF-96C1904CB870}"/>
                </a:ext>
              </a:extLst>
            </p:cNvPr>
            <p:cNvCxnSpPr>
              <a:cxnSpLocks/>
            </p:cNvCxnSpPr>
            <p:nvPr/>
          </p:nvCxnSpPr>
          <p:spPr>
            <a:xfrm>
              <a:off x="3194091" y="5360872"/>
              <a:ext cx="101877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78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603C73E-573E-C2B3-AA39-881B8581BFDA}"/>
              </a:ext>
            </a:extLst>
          </p:cNvPr>
          <p:cNvSpPr/>
          <p:nvPr/>
        </p:nvSpPr>
        <p:spPr bwMode="auto">
          <a:xfrm>
            <a:off x="6408751" y="3220976"/>
            <a:ext cx="4883869" cy="2822862"/>
          </a:xfrm>
          <a:prstGeom prst="roundRect">
            <a:avLst>
              <a:gd name="adj" fmla="val 5164"/>
            </a:avLst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chemeClr val="bg1"/>
              </a:solidFill>
              <a:latin typeface="AU Passata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52E37F4-672D-4734-A4A9-76AFF8CFF012}"/>
              </a:ext>
            </a:extLst>
          </p:cNvPr>
          <p:cNvSpPr/>
          <p:nvPr/>
        </p:nvSpPr>
        <p:spPr bwMode="auto">
          <a:xfrm>
            <a:off x="865847" y="3220976"/>
            <a:ext cx="4883869" cy="2822862"/>
          </a:xfrm>
          <a:prstGeom prst="roundRect">
            <a:avLst>
              <a:gd name="adj" fmla="val 5164"/>
            </a:avLst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GB" sz="1600" dirty="0">
              <a:solidFill>
                <a:schemeClr val="bg1"/>
              </a:solidFill>
            </a:endParaRPr>
          </a:p>
          <a:p>
            <a:endParaRPr lang="en-GB" sz="1600" dirty="0">
              <a:solidFill>
                <a:schemeClr val="bg1"/>
              </a:solidFill>
            </a:endParaRPr>
          </a:p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73317-0367-864F-A9B1-304A5BFA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Projections in R</a:t>
            </a:r>
            <a:br>
              <a:rPr lang="en-GB" dirty="0">
                <a:sym typeface="Wingdings" pitchFamily="2" charset="2"/>
              </a:rPr>
            </a:b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CRS</a:t>
            </a:r>
            <a:r>
              <a:rPr lang="en-GB" b="0" dirty="0">
                <a:sym typeface="Wingdings" pitchFamily="2" charset="2"/>
              </a:rPr>
              <a:t> class objects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074D8-6357-0D44-B8D3-6A2BCCEFA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095" y="1960079"/>
            <a:ext cx="10222987" cy="1200329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en-GB" sz="2400" dirty="0"/>
              <a:t> objects are a character string in the PROJ-format [formerly PROJ.4] that  describes the coordinate systems and transformations.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2137B0-F6B7-01A9-5B02-6288AAB61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190" y="1535793"/>
            <a:ext cx="3581400" cy="3568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3AEB3A-D358-0967-98C8-EEC0076BA206}"/>
              </a:ext>
            </a:extLst>
          </p:cNvPr>
          <p:cNvSpPr txBox="1"/>
          <p:nvPr/>
        </p:nvSpPr>
        <p:spPr>
          <a:xfrm>
            <a:off x="18187307" y="4648591"/>
            <a:ext cx="139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proj</a:t>
            </a:r>
            <a:r>
              <a:rPr lang="en-GB" dirty="0"/>
              <a:t>=</a:t>
            </a:r>
            <a:r>
              <a:rPr lang="en-GB" dirty="0" err="1"/>
              <a:t>laea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A3CA77-E2DE-4E8D-EBE6-BD5FB20B8A1E}"/>
              </a:ext>
            </a:extLst>
          </p:cNvPr>
          <p:cNvSpPr txBox="1"/>
          <p:nvPr/>
        </p:nvSpPr>
        <p:spPr>
          <a:xfrm>
            <a:off x="962562" y="3277620"/>
            <a:ext cx="47099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Calibri" panose="020F0502020204030204" pitchFamily="34" charset="0"/>
              <a:buNone/>
            </a:pPr>
            <a:r>
              <a:rPr lang="en-GB" sz="2400" i="1" kern="0" dirty="0">
                <a:solidFill>
                  <a:schemeClr val="bg1"/>
                </a:solidFill>
              </a:rPr>
              <a:t>Geographical reference system</a:t>
            </a:r>
          </a:p>
          <a:p>
            <a:pPr algn="ctr">
              <a:buFont typeface="Calibri" panose="020F0502020204030204" pitchFamily="34" charset="0"/>
              <a:buNone/>
            </a:pPr>
            <a:r>
              <a:rPr lang="en-GB" sz="2400" i="1" kern="0" dirty="0">
                <a:solidFill>
                  <a:schemeClr val="bg1"/>
                </a:solidFill>
              </a:rPr>
              <a:t>(GRS)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637266-3609-D4C0-9A56-F108DC74985C}"/>
              </a:ext>
            </a:extLst>
          </p:cNvPr>
          <p:cNvSpPr txBox="1"/>
          <p:nvPr/>
        </p:nvSpPr>
        <p:spPr>
          <a:xfrm>
            <a:off x="6408751" y="3273048"/>
            <a:ext cx="4883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Calibri" panose="020F0502020204030204" pitchFamily="34" charset="0"/>
              <a:buNone/>
            </a:pPr>
            <a:r>
              <a:rPr lang="en-GB" sz="2400" i="1" kern="0" dirty="0">
                <a:solidFill>
                  <a:schemeClr val="bg1"/>
                </a:solidFill>
              </a:rPr>
              <a:t>Projected reference system</a:t>
            </a:r>
          </a:p>
          <a:p>
            <a:pPr algn="ctr">
              <a:buFont typeface="Calibri" panose="020F0502020204030204" pitchFamily="34" charset="0"/>
              <a:buNone/>
            </a:pPr>
            <a:r>
              <a:rPr lang="en-GB" sz="2400" i="1" kern="0" dirty="0">
                <a:solidFill>
                  <a:schemeClr val="bg1"/>
                </a:solidFill>
              </a:rPr>
              <a:t>(PRS)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B6FC43-CEC9-48DD-5D3F-5CEAEBF0ADCC}"/>
              </a:ext>
            </a:extLst>
          </p:cNvPr>
          <p:cNvSpPr txBox="1"/>
          <p:nvPr/>
        </p:nvSpPr>
        <p:spPr>
          <a:xfrm>
            <a:off x="8715122" y="-527801"/>
            <a:ext cx="17860402" cy="2659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dirty="0"/>
              <a:t>flat. It contains a GCS, but it converts that GCS into a flat surface, using math (the projection algorithm) and other parameters. Its units are linear, most commonly in meters.</a:t>
            </a:r>
            <a:endParaRPr lang="en-GB" sz="1600" dirty="0"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7C7E78-2B51-6C88-A9CC-B8E88C9E16FA}"/>
              </a:ext>
            </a:extLst>
          </p:cNvPr>
          <p:cNvSpPr txBox="1"/>
          <p:nvPr/>
        </p:nvSpPr>
        <p:spPr>
          <a:xfrm>
            <a:off x="865847" y="4233949"/>
            <a:ext cx="48838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A spherical representation of the Earth.</a:t>
            </a:r>
          </a:p>
          <a:p>
            <a:r>
              <a:rPr lang="en-GB" sz="1600" dirty="0">
                <a:solidFill>
                  <a:schemeClr val="bg1"/>
                </a:solidFill>
              </a:rPr>
              <a:t>Reference framework that defines the locations of features on a model of the earth. It’s shaped like a globe—spherical.</a:t>
            </a:r>
          </a:p>
          <a:p>
            <a:r>
              <a:rPr lang="en-GB" sz="1600" dirty="0">
                <a:solidFill>
                  <a:schemeClr val="bg1"/>
                </a:solidFill>
              </a:rPr>
              <a:t>Its units are angular, usually </a:t>
            </a:r>
            <a:r>
              <a:rPr lang="en-GB" sz="1600" b="1" dirty="0">
                <a:solidFill>
                  <a:schemeClr val="bg1"/>
                </a:solidFill>
              </a:rPr>
              <a:t>degrees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  <a:endParaRPr lang="en-GB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A49D9D-4A23-4AF4-8C4B-AF0A968AE939}"/>
              </a:ext>
            </a:extLst>
          </p:cNvPr>
          <p:cNvSpPr txBox="1"/>
          <p:nvPr/>
        </p:nvSpPr>
        <p:spPr>
          <a:xfrm>
            <a:off x="6408750" y="4233949"/>
            <a:ext cx="4883870" cy="13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</a:rPr>
              <a:t>A flat representation of the Earth.</a:t>
            </a:r>
          </a:p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chemeClr val="bg1"/>
                </a:solidFill>
              </a:rPr>
              <a:t>It contains a GRS, but it converts into a flat surface, using math (the projection algorithm) and other parameters. </a:t>
            </a:r>
          </a:p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chemeClr val="bg1"/>
                </a:solidFill>
              </a:rPr>
              <a:t>Its units are linear, most commonly in </a:t>
            </a:r>
            <a:r>
              <a:rPr lang="en-GB" sz="1600" b="1" dirty="0">
                <a:solidFill>
                  <a:schemeClr val="bg1"/>
                </a:solidFill>
              </a:rPr>
              <a:t>meters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63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2AF85645-52A4-B742-8D7C-11FBC7899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2" y="0"/>
            <a:ext cx="5527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1C21E1-0900-5B4A-A7F1-3FBA62C25119}"/>
              </a:ext>
            </a:extLst>
          </p:cNvPr>
          <p:cNvSpPr/>
          <p:nvPr/>
        </p:nvSpPr>
        <p:spPr>
          <a:xfrm>
            <a:off x="7539375" y="152543"/>
            <a:ext cx="366678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/>
              <a:t>Geographic coordinate systems: </a:t>
            </a:r>
            <a:r>
              <a:rPr lang="en-GB" dirty="0"/>
              <a:t>coordinate systems that span the entire globe (e.g. latitude / longitude).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F78631-6B99-AE49-827F-6ACD4995DA89}"/>
              </a:ext>
            </a:extLst>
          </p:cNvPr>
          <p:cNvSpPr/>
          <p:nvPr/>
        </p:nvSpPr>
        <p:spPr>
          <a:xfrm>
            <a:off x="247438" y="3685772"/>
            <a:ext cx="329217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/>
              <a:t>Projected coordinate systems:</a:t>
            </a:r>
          </a:p>
          <a:p>
            <a:r>
              <a:rPr lang="en-GB" dirty="0"/>
              <a:t>coordinate systems that are localized to minimize visual distortion in a particular region.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EAC6B-D3E6-D54F-8672-B415830E10CB}"/>
              </a:ext>
            </a:extLst>
          </p:cNvPr>
          <p:cNvCxnSpPr/>
          <p:nvPr/>
        </p:nvCxnSpPr>
        <p:spPr>
          <a:xfrm>
            <a:off x="781878" y="1762538"/>
            <a:ext cx="1062824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3BD671-DB1D-6B4F-91A2-8EC97A2B7449}"/>
              </a:ext>
            </a:extLst>
          </p:cNvPr>
          <p:cNvSpPr txBox="1"/>
          <p:nvPr/>
        </p:nvSpPr>
        <p:spPr>
          <a:xfrm>
            <a:off x="9370031" y="3392409"/>
            <a:ext cx="1993708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Projections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03506E-5C9C-DE41-B3E7-1040B8006574}"/>
              </a:ext>
            </a:extLst>
          </p:cNvPr>
          <p:cNvSpPr txBox="1"/>
          <p:nvPr/>
        </p:nvSpPr>
        <p:spPr>
          <a:xfrm>
            <a:off x="3594998" y="4506136"/>
            <a:ext cx="143420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DK"/>
            </a:defPPr>
          </a:lstStyle>
          <a:p>
            <a:pPr algn="ctr"/>
            <a:r>
              <a:rPr lang="en-GB" b="1" dirty="0"/>
              <a:t>Planar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707E5-00E1-D447-834A-909A7593FD9A}"/>
              </a:ext>
            </a:extLst>
          </p:cNvPr>
          <p:cNvSpPr txBox="1"/>
          <p:nvPr/>
        </p:nvSpPr>
        <p:spPr>
          <a:xfrm>
            <a:off x="5436375" y="4506136"/>
            <a:ext cx="141499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DK"/>
            </a:defPPr>
          </a:lstStyle>
          <a:p>
            <a:pPr algn="ctr"/>
            <a:r>
              <a:rPr lang="en-GB" b="1" dirty="0"/>
              <a:t>Conical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5A090-7895-3F4D-83F0-FA4632527921}"/>
              </a:ext>
            </a:extLst>
          </p:cNvPr>
          <p:cNvSpPr txBox="1"/>
          <p:nvPr/>
        </p:nvSpPr>
        <p:spPr>
          <a:xfrm>
            <a:off x="7254082" y="4506136"/>
            <a:ext cx="144596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DK"/>
            </a:defPPr>
          </a:lstStyle>
          <a:p>
            <a:pPr algn="ctr"/>
            <a:r>
              <a:rPr lang="en-GB" b="1" dirty="0"/>
              <a:t>Cylindrical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DE5ACC-3EF8-B843-B573-842DD03A045E}"/>
              </a:ext>
            </a:extLst>
          </p:cNvPr>
          <p:cNvCxnSpPr/>
          <p:nvPr/>
        </p:nvCxnSpPr>
        <p:spPr>
          <a:xfrm>
            <a:off x="735496" y="4941728"/>
            <a:ext cx="1062824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BB422B-F114-414A-9EEC-25768E9BD35D}"/>
              </a:ext>
            </a:extLst>
          </p:cNvPr>
          <p:cNvSpPr txBox="1"/>
          <p:nvPr/>
        </p:nvSpPr>
        <p:spPr>
          <a:xfrm>
            <a:off x="9136615" y="5374343"/>
            <a:ext cx="2736298" cy="52322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0751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603C73E-573E-C2B3-AA39-881B8581BFDA}"/>
              </a:ext>
            </a:extLst>
          </p:cNvPr>
          <p:cNvSpPr/>
          <p:nvPr/>
        </p:nvSpPr>
        <p:spPr bwMode="auto">
          <a:xfrm>
            <a:off x="6408751" y="2497873"/>
            <a:ext cx="4883869" cy="3376298"/>
          </a:xfrm>
          <a:prstGeom prst="roundRect">
            <a:avLst>
              <a:gd name="adj" fmla="val 5164"/>
            </a:avLst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buFont typeface="Calibri" panose="020F0502020204030204" pitchFamily="34" charset="0"/>
              <a:buNone/>
            </a:pPr>
            <a:r>
              <a:rPr lang="en-GB" sz="2400" i="1" kern="0" dirty="0">
                <a:solidFill>
                  <a:schemeClr val="bg1"/>
                </a:solidFill>
              </a:rPr>
              <a:t>Projected reference system.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52E37F4-672D-4734-A4A9-76AFF8CFF012}"/>
              </a:ext>
            </a:extLst>
          </p:cNvPr>
          <p:cNvSpPr/>
          <p:nvPr/>
        </p:nvSpPr>
        <p:spPr bwMode="auto">
          <a:xfrm>
            <a:off x="865847" y="2497873"/>
            <a:ext cx="4883869" cy="3376298"/>
          </a:xfrm>
          <a:prstGeom prst="roundRect">
            <a:avLst>
              <a:gd name="adj" fmla="val 5164"/>
            </a:avLst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buFont typeface="Calibri" panose="020F0502020204030204" pitchFamily="34" charset="0"/>
              <a:buNone/>
            </a:pPr>
            <a:r>
              <a:rPr lang="en-GB" sz="2400" i="1" kern="0" dirty="0">
                <a:solidFill>
                  <a:schemeClr val="bg1"/>
                </a:solidFill>
              </a:rPr>
              <a:t>Geographical reference system.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73317-0367-864F-A9B1-304A5BFA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Projections in R</a:t>
            </a:r>
            <a:br>
              <a:rPr lang="en-GB" dirty="0">
                <a:sym typeface="Wingdings" pitchFamily="2" charset="2"/>
              </a:rPr>
            </a:b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CRS</a:t>
            </a:r>
            <a:r>
              <a:rPr lang="en-GB" b="0" dirty="0">
                <a:sym typeface="Wingdings" pitchFamily="2" charset="2"/>
              </a:rPr>
              <a:t> class objects</a:t>
            </a:r>
            <a:endParaRPr lang="en-GB" b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2137B0-F6B7-01A9-5B02-6288AAB61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190" y="1535793"/>
            <a:ext cx="3581400" cy="3568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3AEB3A-D358-0967-98C8-EEC0076BA206}"/>
              </a:ext>
            </a:extLst>
          </p:cNvPr>
          <p:cNvSpPr txBox="1"/>
          <p:nvPr/>
        </p:nvSpPr>
        <p:spPr>
          <a:xfrm>
            <a:off x="18187307" y="4648591"/>
            <a:ext cx="139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+</a:t>
            </a:r>
            <a:r>
              <a:rPr lang="en-GB" dirty="0" err="1"/>
              <a:t>proj</a:t>
            </a:r>
            <a:r>
              <a:rPr lang="en-GB" dirty="0"/>
              <a:t>=</a:t>
            </a:r>
            <a:r>
              <a:rPr lang="en-GB" dirty="0" err="1"/>
              <a:t>laea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9CDB4D-694A-1BFF-0972-83E49A3429DA}"/>
              </a:ext>
            </a:extLst>
          </p:cNvPr>
          <p:cNvGrpSpPr/>
          <p:nvPr/>
        </p:nvGrpSpPr>
        <p:grpSpPr>
          <a:xfrm>
            <a:off x="920998" y="3351013"/>
            <a:ext cx="4787154" cy="2381263"/>
            <a:chOff x="10301565" y="-2727717"/>
            <a:chExt cx="4787154" cy="2381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81D651-158A-2FCE-0D41-E78C21BC7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096" t="13620" r="9354" b="11985"/>
            <a:stretch/>
          </p:blipFill>
          <p:spPr>
            <a:xfrm>
              <a:off x="10301565" y="-2727717"/>
              <a:ext cx="4787154" cy="235690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D99CBF-0765-27EA-9BA6-B91240E6DA2B}"/>
                </a:ext>
              </a:extLst>
            </p:cNvPr>
            <p:cNvSpPr txBox="1"/>
            <p:nvPr/>
          </p:nvSpPr>
          <p:spPr>
            <a:xfrm>
              <a:off x="12834513" y="-715786"/>
              <a:ext cx="1976968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proj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en-GB" kern="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WGS84</a:t>
              </a:r>
              <a:endParaRPr lang="en-GB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E366422-2F73-93B8-15B7-C0699120C9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5" t="6445" r="3903" b="6549"/>
          <a:stretch/>
        </p:blipFill>
        <p:spPr>
          <a:xfrm>
            <a:off x="6464972" y="3318098"/>
            <a:ext cx="4766466" cy="23844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F92749-0DB1-039B-1F3F-32ACE77F9E45}"/>
              </a:ext>
            </a:extLst>
          </p:cNvPr>
          <p:cNvSpPr txBox="1"/>
          <p:nvPr/>
        </p:nvSpPr>
        <p:spPr>
          <a:xfrm>
            <a:off x="9702035" y="5380159"/>
            <a:ext cx="1658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=moll</a:t>
            </a:r>
          </a:p>
        </p:txBody>
      </p:sp>
    </p:spTree>
    <p:extLst>
      <p:ext uri="{BB962C8B-B14F-4D97-AF65-F5344CB8AC3E}">
        <p14:creationId xmlns:p14="http://schemas.microsoft.com/office/powerpoint/2010/main" val="120438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5ED91C-FE80-294E-BD1A-AB3D54671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77727" cy="388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16A63-8C2E-F04D-BF2C-285746CA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90" y="3119444"/>
            <a:ext cx="6719210" cy="3738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2DFA29-C0E5-B845-B5F3-0075DB34A727}"/>
              </a:ext>
            </a:extLst>
          </p:cNvPr>
          <p:cNvSpPr txBox="1"/>
          <p:nvPr/>
        </p:nvSpPr>
        <p:spPr>
          <a:xfrm>
            <a:off x="7777537" y="1345915"/>
            <a:ext cx="3729519" cy="120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 both these sites you can get the PROJ strings for a defined Projection</a:t>
            </a:r>
          </a:p>
        </p:txBody>
      </p:sp>
    </p:spTree>
    <p:extLst>
      <p:ext uri="{BB962C8B-B14F-4D97-AF65-F5344CB8AC3E}">
        <p14:creationId xmlns:p14="http://schemas.microsoft.com/office/powerpoint/2010/main" val="368586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6752E6-299D-75EE-CFDD-C2198CD3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UTM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B5982-F4E7-5A35-F7CD-D10664EB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188"/>
            <a:ext cx="4786312" cy="4664074"/>
          </a:xfrm>
        </p:spPr>
        <p:txBody>
          <a:bodyPr/>
          <a:lstStyle/>
          <a:p>
            <a:r>
              <a:rPr lang="en-GB" sz="2400" dirty="0"/>
              <a:t>Universal Transverse Mercator (</a:t>
            </a:r>
            <a:r>
              <a:rPr lang="en-GB" sz="2400" b="1" dirty="0"/>
              <a:t>UTM</a:t>
            </a:r>
            <a:r>
              <a:rPr lang="en-GB" sz="2400" dirty="0"/>
              <a:t>) projection system is useful to define projections in smaller areas – </a:t>
            </a:r>
            <a:r>
              <a:rPr lang="en-GB" sz="2400" b="1" dirty="0"/>
              <a:t>like in a country</a:t>
            </a:r>
          </a:p>
          <a:p>
            <a:endParaRPr lang="en-GB" sz="2400" b="1" dirty="0"/>
          </a:p>
          <a:p>
            <a:r>
              <a:rPr lang="en-GB" sz="2400" b="1" dirty="0"/>
              <a:t>Provides a constant distance relationship anywhere on the map</a:t>
            </a:r>
            <a:r>
              <a:rPr lang="en-GB" sz="2400" dirty="0"/>
              <a:t>.</a:t>
            </a:r>
          </a:p>
          <a:p>
            <a:endParaRPr lang="en-GB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185A7-9890-668D-213F-F4525595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B98-40D4-8C46-AF12-43347F54CED8}" type="datetime1">
              <a:rPr lang="en-GB" smtClean="0"/>
              <a:t>03/08/2022</a:t>
            </a:fld>
            <a:r>
              <a:rPr lang="en-GB"/>
              <a:t>27/08/2018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DFA1F-6E00-D220-F2E6-BC9B0B29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576" y="5011738"/>
            <a:ext cx="12192000" cy="636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3F87B-A713-DC47-FE1A-6CF2D3AB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17" y="1030301"/>
            <a:ext cx="4862513" cy="486726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171A47-3562-1C87-1E8E-F0551F16DF57}"/>
              </a:ext>
            </a:extLst>
          </p:cNvPr>
          <p:cNvSpPr/>
          <p:nvPr/>
        </p:nvSpPr>
        <p:spPr bwMode="auto">
          <a:xfrm rot="860263">
            <a:off x="8002339" y="3679332"/>
            <a:ext cx="781162" cy="63215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30363-973B-025E-C68B-1CCCCE33BD13}"/>
              </a:ext>
            </a:extLst>
          </p:cNvPr>
          <p:cNvSpPr txBox="1"/>
          <p:nvPr/>
        </p:nvSpPr>
        <p:spPr>
          <a:xfrm>
            <a:off x="7193701" y="2309813"/>
            <a:ext cx="1647087" cy="93564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Denmark is between</a:t>
            </a:r>
          </a:p>
          <a:p>
            <a:pPr algn="ctr">
              <a:lnSpc>
                <a:spcPct val="95000"/>
              </a:lnSpc>
            </a:pPr>
            <a:r>
              <a:rPr lang="en-GB" sz="1600" b="1" dirty="0">
                <a:solidFill>
                  <a:schemeClr val="bg1"/>
                </a:solidFill>
                <a:latin typeface="+mn-lt"/>
              </a:rPr>
              <a:t>UTM zones</a:t>
            </a:r>
          </a:p>
          <a:p>
            <a:pPr algn="ctr">
              <a:lnSpc>
                <a:spcPct val="95000"/>
              </a:lnSpc>
            </a:pPr>
            <a:r>
              <a:rPr lang="en-GB" sz="1600" b="1" dirty="0">
                <a:solidFill>
                  <a:schemeClr val="bg1"/>
                </a:solidFill>
                <a:latin typeface="+mn-lt"/>
              </a:rPr>
              <a:t>32N and 33N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30F3130-4E98-0663-B51B-A6562A89B6B2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rot="16200000" flipH="1">
            <a:off x="8022358" y="3240341"/>
            <a:ext cx="443723" cy="453948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C3FFC4A-91E3-E481-A7C0-B273D4558281}"/>
              </a:ext>
            </a:extLst>
          </p:cNvPr>
          <p:cNvSpPr/>
          <p:nvPr/>
        </p:nvSpPr>
        <p:spPr bwMode="auto">
          <a:xfrm>
            <a:off x="762000" y="4453468"/>
            <a:ext cx="5247217" cy="1303866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solidFill>
                  <a:schemeClr val="bg1"/>
                </a:solidFill>
                <a:latin typeface="AU Passata" pitchFamily="34" charset="0"/>
              </a:rPr>
              <a:t>Denmark primary projection is UTM/ETRS89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466B53-5A40-322D-845F-B291EF2E355E}"/>
              </a:ext>
            </a:extLst>
          </p:cNvPr>
          <p:cNvSpPr txBox="1"/>
          <p:nvPr/>
        </p:nvSpPr>
        <p:spPr>
          <a:xfrm>
            <a:off x="7457546" y="5911632"/>
            <a:ext cx="4415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Check </a:t>
            </a:r>
            <a:r>
              <a:rPr lang="en-GB" sz="1200" dirty="0">
                <a:hlinkClick r:id="rId4"/>
              </a:rPr>
              <a:t>https://sdfe.dk/media/2917583/001-etrs89-utm.pdf</a:t>
            </a:r>
            <a:r>
              <a:rPr lang="en-GB" sz="1200" dirty="0"/>
              <a:t> for the official projection of Denmark.</a:t>
            </a:r>
          </a:p>
          <a:p>
            <a:r>
              <a:rPr lang="en-GB" sz="1200" dirty="0"/>
              <a:t>And </a:t>
            </a:r>
            <a:r>
              <a:rPr lang="en-GB" sz="1200" dirty="0">
                <a:hlinkClick r:id="rId5"/>
              </a:rPr>
              <a:t>https://epsg.io/25832</a:t>
            </a:r>
            <a:r>
              <a:rPr lang="en-GB" sz="1200" dirty="0"/>
              <a:t> for the </a:t>
            </a:r>
            <a:r>
              <a:rPr lang="en-GB" sz="1200" dirty="0" err="1"/>
              <a:t>proj</a:t>
            </a:r>
            <a:r>
              <a:rPr lang="en-GB" sz="1200" dirty="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866140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C4CA6-9C5D-5747-BE03-CE4DCBC8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 the “</a:t>
            </a:r>
            <a:r>
              <a:rPr lang="en-GB" dirty="0">
                <a:cs typeface="Courier New" panose="02070309020205020404" pitchFamily="49" charset="0"/>
              </a:rPr>
              <a:t>DATA” part?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5B1519-3ED6-AE59-B595-56E576AE3080}"/>
              </a:ext>
            </a:extLst>
          </p:cNvPr>
          <p:cNvSpPr txBox="1"/>
          <p:nvPr/>
        </p:nvSpPr>
        <p:spPr>
          <a:xfrm>
            <a:off x="4171968" y="2239649"/>
            <a:ext cx="921727" cy="3554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2EE6C-D7E2-1233-149C-FB23F42D346F}"/>
              </a:ext>
            </a:extLst>
          </p:cNvPr>
          <p:cNvSpPr txBox="1"/>
          <p:nvPr/>
        </p:nvSpPr>
        <p:spPr>
          <a:xfrm>
            <a:off x="1834177" y="3613120"/>
            <a:ext cx="921727" cy="1057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Brick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D7F4830-9132-69FE-E365-1C63AB3E8D00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 bwMode="auto">
          <a:xfrm rot="16200000" flipH="1">
            <a:off x="2583063" y="4382309"/>
            <a:ext cx="232971" cy="809015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46B604-17EC-4E91-25AD-52AA25098BC0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rot="10800000" flipV="1">
            <a:off x="3424554" y="2417389"/>
            <a:ext cx="747414" cy="46378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3DFDD00A-FB9D-44E8-5D35-13A3635BCD32}"/>
              </a:ext>
            </a:extLst>
          </p:cNvPr>
          <p:cNvSpPr/>
          <p:nvPr/>
        </p:nvSpPr>
        <p:spPr bwMode="auto">
          <a:xfrm>
            <a:off x="3104056" y="4061790"/>
            <a:ext cx="333515" cy="1683026"/>
          </a:xfrm>
          <a:prstGeom prst="leftBrace">
            <a:avLst>
              <a:gd name="adj1" fmla="val 88194"/>
              <a:gd name="adj2" fmla="val 50000"/>
            </a:avLst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93562-50CD-C5C3-A205-A36A5533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9" y="1263166"/>
            <a:ext cx="5119007" cy="46999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CEC354-45BD-EAA1-00F5-4ADF9EA0B175}"/>
              </a:ext>
            </a:extLst>
          </p:cNvPr>
          <p:cNvSpPr txBox="1"/>
          <p:nvPr/>
        </p:nvSpPr>
        <p:spPr>
          <a:xfrm>
            <a:off x="6447952" y="1869547"/>
            <a:ext cx="4611934" cy="74020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  <a:spcBef>
                <a:spcPts val="300"/>
              </a:spcBef>
            </a:pP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SpatialPointsDataFrame</a:t>
            </a:r>
            <a:endParaRPr lang="en-GB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95000"/>
              </a:lnSpc>
              <a:spcBef>
                <a:spcPts val="300"/>
              </a:spcBef>
            </a:pPr>
            <a:r>
              <a:rPr lang="en-GB" sz="2400" dirty="0">
                <a:solidFill>
                  <a:schemeClr val="bg1"/>
                </a:solidFill>
                <a:cs typeface="Courier New" panose="02070309020205020404" pitchFamily="49" charset="0"/>
              </a:rPr>
              <a:t>Each </a:t>
            </a:r>
            <a:r>
              <a:rPr lang="en-GB" sz="2400" b="1" dirty="0">
                <a:solidFill>
                  <a:schemeClr val="bg1"/>
                </a:solidFill>
                <a:cs typeface="Courier New" panose="02070309020205020404" pitchFamily="49" charset="0"/>
              </a:rPr>
              <a:t>point</a:t>
            </a:r>
            <a:r>
              <a:rPr lang="en-GB" sz="2400" dirty="0">
                <a:solidFill>
                  <a:schemeClr val="bg1"/>
                </a:solidFill>
                <a:cs typeface="Courier New" panose="02070309020205020404" pitchFamily="49" charset="0"/>
              </a:rPr>
              <a:t> is a row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F3130-1105-E10D-FC2F-CBBC7E559B87}"/>
              </a:ext>
            </a:extLst>
          </p:cNvPr>
          <p:cNvSpPr txBox="1"/>
          <p:nvPr/>
        </p:nvSpPr>
        <p:spPr>
          <a:xfrm>
            <a:off x="6444920" y="3318573"/>
            <a:ext cx="4611934" cy="74321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  <a:spcBef>
                <a:spcPts val="300"/>
              </a:spcBef>
            </a:pP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SpatialLinesDataFrame</a:t>
            </a:r>
            <a:endParaRPr lang="en-GB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95000"/>
              </a:lnSpc>
              <a:spcBef>
                <a:spcPts val="300"/>
              </a:spcBef>
            </a:pPr>
            <a:r>
              <a:rPr lang="en-GB" sz="2400" dirty="0">
                <a:solidFill>
                  <a:schemeClr val="bg1"/>
                </a:solidFill>
                <a:cs typeface="Courier New" panose="02070309020205020404" pitchFamily="49" charset="0"/>
              </a:rPr>
              <a:t>Each </a:t>
            </a:r>
            <a:r>
              <a:rPr lang="en-GB" sz="2400" b="1" dirty="0">
                <a:solidFill>
                  <a:schemeClr val="bg1"/>
                </a:solidFill>
                <a:cs typeface="Courier New" panose="02070309020205020404" pitchFamily="49" charset="0"/>
              </a:rPr>
              <a:t>line</a:t>
            </a:r>
            <a:r>
              <a:rPr lang="en-GB" sz="2400" dirty="0">
                <a:solidFill>
                  <a:schemeClr val="bg1"/>
                </a:solidFill>
                <a:cs typeface="Courier New" panose="02070309020205020404" pitchFamily="49" charset="0"/>
              </a:rPr>
              <a:t> is a row</a:t>
            </a:r>
            <a:endParaRPr lang="en-GB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0CE20-A1F9-F5E1-B0F1-B62B9B2E3A85}"/>
              </a:ext>
            </a:extLst>
          </p:cNvPr>
          <p:cNvSpPr txBox="1"/>
          <p:nvPr/>
        </p:nvSpPr>
        <p:spPr>
          <a:xfrm>
            <a:off x="6444920" y="4801283"/>
            <a:ext cx="4611934" cy="743217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  <a:spcBef>
                <a:spcPts val="300"/>
              </a:spcBef>
            </a:pP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SpatialPolygonsDataFrame</a:t>
            </a:r>
            <a:endParaRPr lang="en-GB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95000"/>
              </a:lnSpc>
              <a:spcBef>
                <a:spcPts val="300"/>
              </a:spcBef>
            </a:pPr>
            <a:r>
              <a:rPr lang="en-GB" sz="2400" dirty="0">
                <a:solidFill>
                  <a:schemeClr val="bg1"/>
                </a:solidFill>
                <a:cs typeface="Courier New" panose="02070309020205020404" pitchFamily="49" charset="0"/>
              </a:rPr>
              <a:t>Each Polygon is a row</a:t>
            </a:r>
            <a:endParaRPr lang="en-GB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80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C4CA6-9C5D-5747-BE03-CE4DCBC8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Spatial Objects in R</a:t>
            </a:r>
            <a:br>
              <a:rPr lang="en-GB" sz="4800" dirty="0">
                <a:latin typeface="AU Passata" panose="020B0503030502030804" pitchFamily="34" charset="77"/>
              </a:rPr>
            </a:br>
            <a:r>
              <a:rPr lang="en-GB" sz="4400" b="0" dirty="0">
                <a:latin typeface="AU Passata" panose="020B0503030502030804" pitchFamily="34" charset="77"/>
              </a:rPr>
              <a:t>What we will talk about today</a:t>
            </a:r>
            <a:endParaRPr lang="en-GB" sz="4400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65A80E-6D68-7B47-8901-4E026D0A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 as a GIS tool.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Spatial object classes –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Point, lines, polygons and grids.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Plotting spatial objects –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Plotting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* objects.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Spatial Raster’s in R –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From features to gridded information.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Operations with </a:t>
            </a:r>
            <a:r>
              <a:rPr lang="en-GB" sz="2800" dirty="0" err="1"/>
              <a:t>Rasters</a:t>
            </a:r>
            <a:r>
              <a:rPr lang="en-GB" sz="2800" dirty="0"/>
              <a:t> –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Map algebra with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* objects.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Linking to other GIS Software –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How to load/save info coming from other programs.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9894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7427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36617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6065-16F2-15C1-ECC7-B033AA38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What's on top of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AEB2-5B21-8E11-D05C-7FBE80616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One of the most basic questions asked of a GIS?</a:t>
            </a:r>
          </a:p>
          <a:p>
            <a:r>
              <a:rPr lang="en-GB" sz="2400" dirty="0"/>
              <a:t>This questions are answered with the use of overlay tools that based on the overlap of multiple feature classes can: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741BC-2B75-8418-C14B-83CBE245F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4AD2-1D85-8344-8B7B-02C67EF59084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0D4C4-7F4C-5FA5-D1E5-3241ADAE3537}"/>
              </a:ext>
            </a:extLst>
          </p:cNvPr>
          <p:cNvGrpSpPr/>
          <p:nvPr/>
        </p:nvGrpSpPr>
        <p:grpSpPr>
          <a:xfrm>
            <a:off x="1263379" y="2782109"/>
            <a:ext cx="9017541" cy="1467355"/>
            <a:chOff x="1263379" y="2996120"/>
            <a:chExt cx="9017541" cy="14673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D32650-949F-7D4D-5342-820303ADCA73}"/>
                </a:ext>
              </a:extLst>
            </p:cNvPr>
            <p:cNvGrpSpPr/>
            <p:nvPr/>
          </p:nvGrpSpPr>
          <p:grpSpPr>
            <a:xfrm>
              <a:off x="1518297" y="3497763"/>
              <a:ext cx="8507704" cy="883873"/>
              <a:chOff x="1570303" y="3181021"/>
              <a:chExt cx="8507704" cy="883873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3418705-868C-3383-03CB-E45E42EC8439}"/>
                  </a:ext>
                </a:extLst>
              </p:cNvPr>
              <p:cNvSpPr/>
              <p:nvPr/>
            </p:nvSpPr>
            <p:spPr bwMode="auto">
              <a:xfrm>
                <a:off x="1570303" y="3183486"/>
                <a:ext cx="2540523" cy="881408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1778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r>
                  <a:rPr kumimoji="0" lang="en-GB" sz="28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rPr>
                  <a:t>Erase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71C4F2FF-3CF7-D2F4-9F91-FDDBD59A2696}"/>
                  </a:ext>
                </a:extLst>
              </p:cNvPr>
              <p:cNvSpPr/>
              <p:nvPr/>
            </p:nvSpPr>
            <p:spPr bwMode="auto">
              <a:xfrm>
                <a:off x="4553894" y="3183486"/>
                <a:ext cx="2540523" cy="881408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778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r>
                  <a:rPr kumimoji="0" lang="en-GB" sz="28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rPr>
                  <a:t>Intersect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C197A60-8D35-2471-7D58-3DBFD0661017}"/>
                  </a:ext>
                </a:extLst>
              </p:cNvPr>
              <p:cNvSpPr/>
              <p:nvPr/>
            </p:nvSpPr>
            <p:spPr bwMode="auto">
              <a:xfrm>
                <a:off x="7537484" y="3181021"/>
                <a:ext cx="2540523" cy="88140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778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r>
                  <a:rPr kumimoji="0" lang="en-GB" sz="28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rPr>
                  <a:t>Union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024CA7-2555-1973-A007-2E78FCDD3DAE}"/>
                </a:ext>
              </a:extLst>
            </p:cNvPr>
            <p:cNvSpPr txBox="1"/>
            <p:nvPr/>
          </p:nvSpPr>
          <p:spPr>
            <a:xfrm>
              <a:off x="4315918" y="3025303"/>
              <a:ext cx="2912464" cy="4678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3200" dirty="0">
                  <a:latin typeface="+mn-lt"/>
                </a:rPr>
                <a:t>Base operations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7D05FBD-E484-C59A-ABA7-54DB5C4961C2}"/>
                </a:ext>
              </a:extLst>
            </p:cNvPr>
            <p:cNvSpPr/>
            <p:nvPr/>
          </p:nvSpPr>
          <p:spPr bwMode="auto">
            <a:xfrm>
              <a:off x="1263379" y="2996120"/>
              <a:ext cx="9017541" cy="1467355"/>
            </a:xfrm>
            <a:prstGeom prst="roundRect">
              <a:avLst>
                <a:gd name="adj" fmla="val 8975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B1CF8B-F50F-548D-4848-7FFED4348D7F}"/>
              </a:ext>
            </a:extLst>
          </p:cNvPr>
          <p:cNvGrpSpPr/>
          <p:nvPr/>
        </p:nvGrpSpPr>
        <p:grpSpPr>
          <a:xfrm>
            <a:off x="1263379" y="4592974"/>
            <a:ext cx="9017541" cy="1467355"/>
            <a:chOff x="1263379" y="4806985"/>
            <a:chExt cx="9017541" cy="14673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74A898-26BA-E066-03D4-539BA340D3EF}"/>
                </a:ext>
              </a:extLst>
            </p:cNvPr>
            <p:cNvGrpSpPr/>
            <p:nvPr/>
          </p:nvGrpSpPr>
          <p:grpSpPr>
            <a:xfrm>
              <a:off x="2821122" y="5307980"/>
              <a:ext cx="5807963" cy="881408"/>
              <a:chOff x="2937856" y="5016155"/>
              <a:chExt cx="5807963" cy="881408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0C62677-EBFD-B89A-F194-4749E54EAE5E}"/>
                  </a:ext>
                </a:extLst>
              </p:cNvPr>
              <p:cNvSpPr/>
              <p:nvPr/>
            </p:nvSpPr>
            <p:spPr bwMode="auto">
              <a:xfrm>
                <a:off x="2937856" y="5016155"/>
                <a:ext cx="2540523" cy="881408"/>
              </a:xfrm>
              <a:prstGeom prst="roundRect">
                <a:avLst/>
              </a:prstGeom>
              <a:solidFill>
                <a:schemeClr val="accent2"/>
              </a:solidFill>
              <a:ln w="1778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r>
                  <a:rPr kumimoji="0" lang="en-GB" sz="28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rPr>
                  <a:t>Identify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E8FF03D-9B3C-4AC5-DDE8-C7228DD66293}"/>
                  </a:ext>
                </a:extLst>
              </p:cNvPr>
              <p:cNvSpPr/>
              <p:nvPr/>
            </p:nvSpPr>
            <p:spPr bwMode="auto">
              <a:xfrm>
                <a:off x="6205296" y="5016155"/>
                <a:ext cx="2540523" cy="881408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778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r>
                  <a:rPr kumimoji="0" lang="en-GB" sz="28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rPr>
                  <a:t>Difference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373A22-640A-3776-E7B8-04B7AD602179}"/>
                </a:ext>
              </a:extLst>
            </p:cNvPr>
            <p:cNvSpPr txBox="1"/>
            <p:nvPr/>
          </p:nvSpPr>
          <p:spPr>
            <a:xfrm>
              <a:off x="4315918" y="4836168"/>
              <a:ext cx="3420424" cy="4678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3200" dirty="0">
                  <a:latin typeface="+mn-lt"/>
                </a:rPr>
                <a:t>Derived operations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5DD718A-4735-3276-B89C-F3C9EF20F9B4}"/>
                </a:ext>
              </a:extLst>
            </p:cNvPr>
            <p:cNvSpPr/>
            <p:nvPr/>
          </p:nvSpPr>
          <p:spPr bwMode="auto">
            <a:xfrm>
              <a:off x="1263379" y="4806985"/>
              <a:ext cx="9017541" cy="1467355"/>
            </a:xfrm>
            <a:prstGeom prst="roundRect">
              <a:avLst>
                <a:gd name="adj" fmla="val 8975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28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E887-7F0A-C769-46AC-B2217A75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DC3ED-5610-C4E5-E4A6-3DF515394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Creates a feature class by overlaying the </a:t>
            </a:r>
            <a:r>
              <a:rPr lang="en-GB" sz="2400" b="1" dirty="0"/>
              <a:t>Input Features</a:t>
            </a:r>
            <a:r>
              <a:rPr lang="en-GB" sz="2400" dirty="0"/>
              <a:t> with the polygons of the </a:t>
            </a:r>
            <a:r>
              <a:rPr lang="en-GB" sz="2400" b="1" dirty="0"/>
              <a:t>Erase Features</a:t>
            </a:r>
            <a:r>
              <a:rPr lang="en-GB" sz="2400" dirty="0"/>
              <a:t>.</a:t>
            </a:r>
          </a:p>
          <a:p>
            <a:r>
              <a:rPr lang="en-GB" sz="2400" dirty="0"/>
              <a:t>Only those portions of the input features falling outside the erase features outside boundaries are copied to the output feature class.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F939-80C6-0F23-1215-CAD33065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C3C6-A22C-B548-8DA1-87C122E17C44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31613-D54E-19D3-AC20-DE7D369A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09" y="3073540"/>
            <a:ext cx="8541882" cy="2752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F2D9B-EACA-C62F-2427-E28988E8BB6E}"/>
              </a:ext>
            </a:extLst>
          </p:cNvPr>
          <p:cNvSpPr txBox="1"/>
          <p:nvPr/>
        </p:nvSpPr>
        <p:spPr>
          <a:xfrm>
            <a:off x="3850801" y="5897563"/>
            <a:ext cx="4320093" cy="236988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raster::erase(Input, Erase feature)</a:t>
            </a:r>
          </a:p>
        </p:txBody>
      </p:sp>
    </p:spTree>
    <p:extLst>
      <p:ext uri="{BB962C8B-B14F-4D97-AF65-F5344CB8AC3E}">
        <p14:creationId xmlns:p14="http://schemas.microsoft.com/office/powerpoint/2010/main" val="1002453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3E58-0872-62D7-791F-D13D0A2B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Intersect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1843C-08A6-77D1-F3A6-7EAA1D50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Computes a geometric intersection of the input features.</a:t>
            </a:r>
          </a:p>
          <a:p>
            <a:r>
              <a:rPr lang="en-GB" sz="2400" dirty="0"/>
              <a:t>Features or portions of features which overlap in all layers and/or feature classes will be written to the output feature class.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5D2C-1218-42A6-CF79-80C80D0E2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6FD75-C457-8745-BB43-3182CEEA332A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2B11C-8B84-BD6A-8A5C-C63DA282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55" y="2776192"/>
            <a:ext cx="6362830" cy="3449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E7E0D-FCBF-993C-A0D9-6BA67C9DF707}"/>
              </a:ext>
            </a:extLst>
          </p:cNvPr>
          <p:cNvSpPr txBox="1"/>
          <p:nvPr/>
        </p:nvSpPr>
        <p:spPr>
          <a:xfrm>
            <a:off x="4687380" y="5586278"/>
            <a:ext cx="5184111" cy="236988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raster::intersect(Input, identity feature)</a:t>
            </a:r>
          </a:p>
        </p:txBody>
      </p:sp>
    </p:spTree>
    <p:extLst>
      <p:ext uri="{BB962C8B-B14F-4D97-AF65-F5344CB8AC3E}">
        <p14:creationId xmlns:p14="http://schemas.microsoft.com/office/powerpoint/2010/main" val="4195440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28C39-03F9-48CB-DD2C-46A2B172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D35D-8C33-FDA8-6810-A343B95AE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Computes a geometric union of the input features. All features and their attributes will be written to the output feature class.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F9AE-C0FB-DA6C-F05C-B7D9D4965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8EA1-C7BB-5040-A754-AD46A646A0D4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6D0D1-2402-6F7A-4BFB-707A7F53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23" y="2790334"/>
            <a:ext cx="6724353" cy="2930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68A7C-2C9B-A7E8-5A4B-32EE81D8A4A8}"/>
              </a:ext>
            </a:extLst>
          </p:cNvPr>
          <p:cNvSpPr txBox="1"/>
          <p:nvPr/>
        </p:nvSpPr>
        <p:spPr>
          <a:xfrm>
            <a:off x="3753524" y="5779069"/>
            <a:ext cx="3826368" cy="236988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raster::union(Input-1, Input-1)</a:t>
            </a:r>
          </a:p>
        </p:txBody>
      </p:sp>
    </p:spTree>
    <p:extLst>
      <p:ext uri="{BB962C8B-B14F-4D97-AF65-F5344CB8AC3E}">
        <p14:creationId xmlns:p14="http://schemas.microsoft.com/office/powerpoint/2010/main" val="2623151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8FD8A-403D-3DF6-1A39-348420F6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1CF5-2945-7ED6-89E9-A1AB8CEA5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Features or portions of features in the input and update features that do not overlap will be written to the output feature class.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0C204-7D66-53F7-FE8D-FED489B03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3B82-B90F-1E4B-8D78-EAF8044AFB23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8A7AD-D299-9ED9-3EDE-4F694405D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95" y="2687041"/>
            <a:ext cx="7109382" cy="2832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979F9-F0EB-C50F-A339-D605DD62C23B}"/>
              </a:ext>
            </a:extLst>
          </p:cNvPr>
          <p:cNvSpPr txBox="1"/>
          <p:nvPr/>
        </p:nvSpPr>
        <p:spPr>
          <a:xfrm>
            <a:off x="8638161" y="3083668"/>
            <a:ext cx="2470725" cy="2105192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In 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this requires a combination of erase and union functions</a:t>
            </a:r>
          </a:p>
          <a:p>
            <a:pPr>
              <a:lnSpc>
                <a:spcPct val="95000"/>
              </a:lnSpc>
            </a:pPr>
            <a:r>
              <a:rPr lang="en-GB" sz="1600" b="1" dirty="0">
                <a:solidFill>
                  <a:schemeClr val="bg1"/>
                </a:solidFill>
              </a:rPr>
              <a:t>Step.1 </a:t>
            </a:r>
            <a:r>
              <a:rPr lang="en-GB" sz="1600" dirty="0">
                <a:solidFill>
                  <a:schemeClr val="bg1"/>
                </a:solidFill>
              </a:rPr>
              <a:t>erase yellow from green.</a:t>
            </a:r>
          </a:p>
          <a:p>
            <a:pPr>
              <a:lnSpc>
                <a:spcPct val="95000"/>
              </a:lnSpc>
            </a:pPr>
            <a:r>
              <a:rPr lang="en-GB" sz="1600" b="1" dirty="0">
                <a:solidFill>
                  <a:schemeClr val="bg1"/>
                </a:solidFill>
              </a:rPr>
              <a:t>Step.2 </a:t>
            </a:r>
            <a:r>
              <a:rPr lang="en-GB" sz="1600" dirty="0">
                <a:solidFill>
                  <a:schemeClr val="bg1"/>
                </a:solidFill>
              </a:rPr>
              <a:t>erase green from yellow.</a:t>
            </a:r>
          </a:p>
          <a:p>
            <a:pPr>
              <a:lnSpc>
                <a:spcPct val="95000"/>
              </a:lnSpc>
            </a:pPr>
            <a:r>
              <a:rPr lang="en-GB" sz="1600" b="1" dirty="0">
                <a:solidFill>
                  <a:schemeClr val="bg1"/>
                </a:solidFill>
              </a:rPr>
              <a:t>Step.3</a:t>
            </a:r>
            <a:r>
              <a:rPr lang="en-GB" sz="1600" dirty="0">
                <a:solidFill>
                  <a:schemeClr val="bg1"/>
                </a:solidFill>
              </a:rPr>
              <a:t> Union the results of Sept 1 and Step 2</a:t>
            </a:r>
            <a:endParaRPr lang="en-GB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5713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E887-7F0A-C769-46AC-B2217A75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DC3ED-5610-C4E5-E4A6-3DF515394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Computes a geometric intersection of the input features and identity features.</a:t>
            </a:r>
          </a:p>
          <a:p>
            <a:r>
              <a:rPr lang="en-GB" sz="2400" dirty="0"/>
              <a:t>The input features or portions thereof that overlap identity features will get the attributes of those identity features.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F939-80C6-0F23-1215-CAD33065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C3C6-A22C-B548-8DA1-87C122E17C44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5E384-71AC-D860-DC2C-14F1BCCE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42" y="2993840"/>
            <a:ext cx="6797705" cy="3243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14B97-56B7-E91D-D938-0EA61016F08D}"/>
              </a:ext>
            </a:extLst>
          </p:cNvPr>
          <p:cNvSpPr txBox="1"/>
          <p:nvPr/>
        </p:nvSpPr>
        <p:spPr>
          <a:xfrm>
            <a:off x="8618705" y="3151762"/>
            <a:ext cx="2470725" cy="2105192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In 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this requires a combination of erase and union functions</a:t>
            </a:r>
          </a:p>
          <a:p>
            <a:pPr>
              <a:lnSpc>
                <a:spcPct val="95000"/>
              </a:lnSpc>
            </a:pPr>
            <a:r>
              <a:rPr lang="en-GB" sz="1600" b="1" dirty="0">
                <a:solidFill>
                  <a:schemeClr val="bg1"/>
                </a:solidFill>
              </a:rPr>
              <a:t>Step.1 </a:t>
            </a:r>
            <a:r>
              <a:rPr lang="en-GB" sz="1600" dirty="0">
                <a:solidFill>
                  <a:schemeClr val="bg1"/>
                </a:solidFill>
              </a:rPr>
              <a:t>erase green from yellow.</a:t>
            </a:r>
          </a:p>
          <a:p>
            <a:pPr>
              <a:lnSpc>
                <a:spcPct val="95000"/>
              </a:lnSpc>
            </a:pPr>
            <a:r>
              <a:rPr lang="en-GB" sz="1600" b="1" dirty="0">
                <a:solidFill>
                  <a:schemeClr val="bg1"/>
                </a:solidFill>
              </a:rPr>
              <a:t>Step.2 </a:t>
            </a:r>
            <a:r>
              <a:rPr lang="en-GB" sz="1600" dirty="0">
                <a:solidFill>
                  <a:schemeClr val="bg1"/>
                </a:solidFill>
              </a:rPr>
              <a:t>erase step 1 from yellow.</a:t>
            </a:r>
          </a:p>
          <a:p>
            <a:pPr>
              <a:lnSpc>
                <a:spcPct val="95000"/>
              </a:lnSpc>
            </a:pPr>
            <a:r>
              <a:rPr lang="en-GB" sz="1600" b="1" dirty="0">
                <a:solidFill>
                  <a:schemeClr val="bg1"/>
                </a:solidFill>
              </a:rPr>
              <a:t>Step.3</a:t>
            </a:r>
            <a:r>
              <a:rPr lang="en-GB" sz="1600" dirty="0">
                <a:solidFill>
                  <a:schemeClr val="bg1"/>
                </a:solidFill>
              </a:rPr>
              <a:t> Union the results of Sept 2 and blue</a:t>
            </a:r>
            <a:endParaRPr lang="en-GB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36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7427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201660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330B-4224-A94A-B702-A47EAE62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GIS Vector files</a:t>
            </a:r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D034C-1D23-4061-C92A-7A1468DD44D5}"/>
              </a:ext>
            </a:extLst>
          </p:cNvPr>
          <p:cNvSpPr txBox="1"/>
          <p:nvPr/>
        </p:nvSpPr>
        <p:spPr>
          <a:xfrm>
            <a:off x="793020" y="4662459"/>
            <a:ext cx="4151213" cy="93564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3200" b="1" dirty="0">
                <a:solidFill>
                  <a:schemeClr val="bg1"/>
                </a:solidFill>
                <a:latin typeface="+mn-lt"/>
              </a:rPr>
              <a:t>You always need the three files!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D2BB20-FB3D-11C7-E771-BD761F96C391}"/>
              </a:ext>
            </a:extLst>
          </p:cNvPr>
          <p:cNvSpPr txBox="1"/>
          <p:nvPr/>
        </p:nvSpPr>
        <p:spPr>
          <a:xfrm>
            <a:off x="985837" y="1373188"/>
            <a:ext cx="420988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 format that is commonly used for exchanging vector data is the ESRI shapefile – represented by three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C000"/>
                </a:solidFill>
              </a:rPr>
              <a:t>Main file</a:t>
            </a:r>
            <a:r>
              <a:rPr lang="en-GB" sz="2000" dirty="0"/>
              <a:t> of geometries.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B050"/>
                </a:solidFill>
              </a:rPr>
              <a:t>Index file </a:t>
            </a:r>
            <a:r>
              <a:rPr lang="en-GB" sz="2000" dirty="0"/>
              <a:t>to the geometries.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dBase</a:t>
            </a:r>
            <a:r>
              <a:rPr lang="en-GB" sz="2000" dirty="0"/>
              <a:t> storing attribute data.</a:t>
            </a:r>
            <a:endParaRPr lang="en-GB" sz="2400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38EA630-4AB5-2A17-52E7-63658F1F6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3639" y="1445173"/>
            <a:ext cx="5962524" cy="45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78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330B-4224-A94A-B702-A47EAE62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GIS Vector files in </a:t>
            </a: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C590A-77B3-F34D-95C1-A3DF85195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096" y="1373021"/>
            <a:ext cx="8101343" cy="4524542"/>
          </a:xfrm>
        </p:spPr>
        <p:txBody>
          <a:bodyPr/>
          <a:lstStyle/>
          <a:p>
            <a:r>
              <a:rPr lang="en-GB" sz="2400" dirty="0"/>
              <a:t>All vector loading functions in R depend on the Geospatial Data Abstraction Library (GDAL).</a:t>
            </a:r>
          </a:p>
          <a:p>
            <a:pPr lvl="1"/>
            <a:r>
              <a:rPr lang="en-GB" sz="2400" dirty="0"/>
              <a:t>You will be able to open and save almost all existing geospatial formats!</a:t>
            </a:r>
          </a:p>
          <a:p>
            <a:pPr lvl="1"/>
            <a:r>
              <a:rPr lang="en-GB" sz="2400" dirty="0"/>
              <a:t>But, you need to have the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rgdal</a:t>
            </a:r>
            <a:r>
              <a:rPr lang="en-GB" sz="2400" dirty="0"/>
              <a:t> library installed.</a:t>
            </a:r>
          </a:p>
          <a:p>
            <a:pPr lvl="1"/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C8FC7-6C37-D2E9-C1E6-0CEEECF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163" y="1039943"/>
            <a:ext cx="1905000" cy="210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44A14-7917-441C-C73C-0E7BA170F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" t="-1" r="4080" b="42348"/>
          <a:stretch/>
        </p:blipFill>
        <p:spPr>
          <a:xfrm>
            <a:off x="1283159" y="3601085"/>
            <a:ext cx="9326563" cy="268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3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7427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Any questions? 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begin?</a:t>
            </a:r>
          </a:p>
        </p:txBody>
      </p:sp>
    </p:spTree>
    <p:extLst>
      <p:ext uri="{BB962C8B-B14F-4D97-AF65-F5344CB8AC3E}">
        <p14:creationId xmlns:p14="http://schemas.microsoft.com/office/powerpoint/2010/main" val="403051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009D-EC0A-A902-3411-F4A68942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 can find Shapefiles</a:t>
            </a:r>
            <a:br>
              <a:rPr lang="en-GB" dirty="0"/>
            </a:br>
            <a:r>
              <a:rPr lang="en-GB" b="0" dirty="0"/>
              <a:t>Base cartography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295C-515A-1E4C-4A9F-3D22EE9E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3CBD-E45F-CC40-A685-3E4E6727036E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8772A2-8A20-6927-2BAA-1633E672D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8" y="1861752"/>
            <a:ext cx="4884044" cy="393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268CE-EB47-8BBB-7FCE-21DFEE5577F1}"/>
              </a:ext>
            </a:extLst>
          </p:cNvPr>
          <p:cNvSpPr txBox="1"/>
          <p:nvPr/>
        </p:nvSpPr>
        <p:spPr>
          <a:xfrm>
            <a:off x="1151583" y="5897563"/>
            <a:ext cx="253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bit.ly</a:t>
            </a:r>
            <a:r>
              <a:rPr lang="en-GB" dirty="0"/>
              <a:t>/2H9ZZ9d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93F952-1EFD-5D7E-DEFC-F614967FC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343"/>
          <a:stretch/>
        </p:blipFill>
        <p:spPr>
          <a:xfrm>
            <a:off x="2798722" y="3925073"/>
            <a:ext cx="4961186" cy="19724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32A63-698E-2687-5130-600CABFF93D6}"/>
              </a:ext>
            </a:extLst>
          </p:cNvPr>
          <p:cNvGrpSpPr>
            <a:grpSpLocks noChangeAspect="1"/>
          </p:cNvGrpSpPr>
          <p:nvPr/>
        </p:nvGrpSpPr>
        <p:grpSpPr>
          <a:xfrm>
            <a:off x="8207591" y="1727027"/>
            <a:ext cx="3236719" cy="3600000"/>
            <a:chOff x="7751806" y="2287200"/>
            <a:chExt cx="2998572" cy="33351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204900-D169-9683-D208-632325312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2467"/>
            <a:stretch/>
          </p:blipFill>
          <p:spPr>
            <a:xfrm>
              <a:off x="7751806" y="2287200"/>
              <a:ext cx="2998572" cy="33351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A8E1914-DD48-3D3C-A1C7-05BA84C49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143" t="69408" b="12561"/>
            <a:stretch/>
          </p:blipFill>
          <p:spPr>
            <a:xfrm>
              <a:off x="9976021" y="2619632"/>
              <a:ext cx="615264" cy="6013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1004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295C-515A-1E4C-4A9F-3D22EE9E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3CBD-E45F-CC40-A685-3E4E6727036E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C009D-EC0A-A902-3411-F4A689423E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9225"/>
            <a:ext cx="11560175" cy="1309688"/>
          </a:xfrm>
        </p:spPr>
        <p:txBody>
          <a:bodyPr/>
          <a:lstStyle/>
          <a:p>
            <a:r>
              <a:rPr lang="en-GB" dirty="0"/>
              <a:t>Where I can find Shapefiles</a:t>
            </a:r>
            <a:br>
              <a:rPr lang="en-GB" dirty="0"/>
            </a:br>
            <a:r>
              <a:rPr lang="en-GB" b="0" dirty="0"/>
              <a:t>Biological 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E4F040-AE35-BC9C-8324-88D21F067909}"/>
              </a:ext>
            </a:extLst>
          </p:cNvPr>
          <p:cNvSpPr/>
          <p:nvPr/>
        </p:nvSpPr>
        <p:spPr bwMode="auto">
          <a:xfrm>
            <a:off x="536028" y="1671145"/>
            <a:ext cx="3836275" cy="2081048"/>
          </a:xfrm>
          <a:prstGeom prst="roundRect">
            <a:avLst>
              <a:gd name="adj" fmla="val 7576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E372C-FBFC-A0A3-14D1-84D00E8D36A3}"/>
              </a:ext>
            </a:extLst>
          </p:cNvPr>
          <p:cNvSpPr txBox="1"/>
          <p:nvPr/>
        </p:nvSpPr>
        <p:spPr>
          <a:xfrm>
            <a:off x="780393" y="3037491"/>
            <a:ext cx="3392214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Mian data source for Danish biological Data.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268CE-EB47-8BBB-7FCE-21DFEE5577F1}"/>
              </a:ext>
            </a:extLst>
          </p:cNvPr>
          <p:cNvSpPr txBox="1"/>
          <p:nvPr/>
        </p:nvSpPr>
        <p:spPr>
          <a:xfrm>
            <a:off x="1771695" y="2639356"/>
            <a:ext cx="253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miljoeportal.dk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F82F46-D842-A407-AAC9-817739C18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9" t="40794" r="14119" b="38647"/>
          <a:stretch/>
        </p:blipFill>
        <p:spPr>
          <a:xfrm>
            <a:off x="851337" y="1755228"/>
            <a:ext cx="3079531" cy="830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9205F-66F3-F24B-820B-553913A1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37" y="1416487"/>
            <a:ext cx="6061636" cy="4563899"/>
          </a:xfrm>
          <a:prstGeom prst="rect">
            <a:avLst/>
          </a:prstGeom>
        </p:spPr>
      </p:pic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6C61E49-3358-7FD7-5E4A-9BF7DA87E738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 bwMode="auto">
          <a:xfrm flipV="1">
            <a:off x="4382814" y="2927131"/>
            <a:ext cx="483476" cy="1481958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96C2E5-97AE-A9E8-165D-ED465A04C666}"/>
              </a:ext>
            </a:extLst>
          </p:cNvPr>
          <p:cNvSpPr/>
          <p:nvPr/>
        </p:nvSpPr>
        <p:spPr bwMode="auto">
          <a:xfrm>
            <a:off x="4866290" y="2669628"/>
            <a:ext cx="1849820" cy="515006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B476A9-1118-F297-47E0-61FF8A443B29}"/>
              </a:ext>
            </a:extLst>
          </p:cNvPr>
          <p:cNvSpPr/>
          <p:nvPr/>
        </p:nvSpPr>
        <p:spPr bwMode="auto">
          <a:xfrm>
            <a:off x="2732690" y="4078013"/>
            <a:ext cx="1650124" cy="662152"/>
          </a:xfrm>
          <a:prstGeom prst="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</a:rPr>
              <a:t>1. Specify the</a:t>
            </a:r>
          </a:p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48FEC7-592B-B025-CA70-F7E92F6635EE}"/>
              </a:ext>
            </a:extLst>
          </p:cNvPr>
          <p:cNvSpPr/>
          <p:nvPr/>
        </p:nvSpPr>
        <p:spPr bwMode="auto">
          <a:xfrm>
            <a:off x="2874580" y="5102772"/>
            <a:ext cx="1650124" cy="662152"/>
          </a:xfrm>
          <a:prstGeom prst="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</a:rPr>
              <a:t>2. Download the records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599E2A6-E367-443F-3A49-003BC98EF5FB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 bwMode="auto">
          <a:xfrm flipV="1">
            <a:off x="4524704" y="5110655"/>
            <a:ext cx="2254468" cy="323193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8E87478-0177-E5B1-043E-C6D679D19AA0}"/>
              </a:ext>
            </a:extLst>
          </p:cNvPr>
          <p:cNvSpPr/>
          <p:nvPr/>
        </p:nvSpPr>
        <p:spPr bwMode="auto">
          <a:xfrm>
            <a:off x="6779172" y="4866290"/>
            <a:ext cx="4078014" cy="488730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88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7427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8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C4CA6-9C5D-5747-BE03-CE4DCBC8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Objects in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2332B-A250-C3E3-7EAC-1CFDEC92BBC5}"/>
              </a:ext>
            </a:extLst>
          </p:cNvPr>
          <p:cNvSpPr txBox="1"/>
          <p:nvPr/>
        </p:nvSpPr>
        <p:spPr>
          <a:xfrm>
            <a:off x="1236080" y="1350963"/>
            <a:ext cx="4548187" cy="45243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Raster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260D8-D3F6-1004-7CF8-458EC2D854D8}"/>
              </a:ext>
            </a:extLst>
          </p:cNvPr>
          <p:cNvSpPr txBox="1"/>
          <p:nvPr/>
        </p:nvSpPr>
        <p:spPr>
          <a:xfrm>
            <a:off x="6371079" y="1375432"/>
            <a:ext cx="4584841" cy="4431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Vector</a:t>
            </a:r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9BBB9-6F71-FA38-F82F-314587883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1" t="20346" r="17533" b="22944"/>
          <a:stretch/>
        </p:blipFill>
        <p:spPr>
          <a:xfrm>
            <a:off x="1625412" y="2149221"/>
            <a:ext cx="1799142" cy="146389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668783-9041-291E-A0F6-2EF63A216431}"/>
              </a:ext>
            </a:extLst>
          </p:cNvPr>
          <p:cNvGrpSpPr>
            <a:grpSpLocks noChangeAspect="1"/>
          </p:cNvGrpSpPr>
          <p:nvPr/>
        </p:nvGrpSpPr>
        <p:grpSpPr>
          <a:xfrm>
            <a:off x="3510173" y="3864692"/>
            <a:ext cx="1969034" cy="1990581"/>
            <a:chOff x="3118913" y="-4662647"/>
            <a:chExt cx="2698047" cy="27275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2DC002-88A6-D6B7-929A-1035F444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1" t="20346" r="17533" b="22944"/>
            <a:stretch/>
          </p:blipFill>
          <p:spPr>
            <a:xfrm>
              <a:off x="3586378" y="-3750022"/>
              <a:ext cx="2230582" cy="18149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58AD0D-FD91-88B4-E267-A8D4EB898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1" t="20346" r="17533" b="22944"/>
            <a:stretch/>
          </p:blipFill>
          <p:spPr>
            <a:xfrm>
              <a:off x="3352644" y="-4211034"/>
              <a:ext cx="2230582" cy="18149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E08386-B162-95A3-A7DF-BFCAE9EC1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1" t="20346" r="17533" b="22944"/>
            <a:stretch/>
          </p:blipFill>
          <p:spPr>
            <a:xfrm>
              <a:off x="3118913" y="-4662647"/>
              <a:ext cx="2230581" cy="18149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5B1519-3ED6-AE59-B595-56E576AE3080}"/>
              </a:ext>
            </a:extLst>
          </p:cNvPr>
          <p:cNvSpPr txBox="1"/>
          <p:nvPr/>
        </p:nvSpPr>
        <p:spPr>
          <a:xfrm>
            <a:off x="4171968" y="2239649"/>
            <a:ext cx="921727" cy="3554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2EE6C-D7E2-1233-149C-FB23F42D346F}"/>
              </a:ext>
            </a:extLst>
          </p:cNvPr>
          <p:cNvSpPr txBox="1"/>
          <p:nvPr/>
        </p:nvSpPr>
        <p:spPr>
          <a:xfrm>
            <a:off x="1834177" y="3613120"/>
            <a:ext cx="921727" cy="1057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Brick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D7F4830-9132-69FE-E365-1C63AB3E8D00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 bwMode="auto">
          <a:xfrm rot="16200000" flipH="1">
            <a:off x="2583063" y="4382309"/>
            <a:ext cx="232971" cy="809015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46B604-17EC-4E91-25AD-52AA25098BC0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 bwMode="auto">
          <a:xfrm rot="10800000" flipV="1">
            <a:off x="3424554" y="2417389"/>
            <a:ext cx="747414" cy="46378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3DFDD00A-FB9D-44E8-5D35-13A3635BCD32}"/>
              </a:ext>
            </a:extLst>
          </p:cNvPr>
          <p:cNvSpPr/>
          <p:nvPr/>
        </p:nvSpPr>
        <p:spPr bwMode="auto">
          <a:xfrm>
            <a:off x="3104056" y="4061790"/>
            <a:ext cx="333515" cy="1683026"/>
          </a:xfrm>
          <a:prstGeom prst="leftBrace">
            <a:avLst>
              <a:gd name="adj1" fmla="val 88194"/>
              <a:gd name="adj2" fmla="val 50000"/>
            </a:avLst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3F01A9A-D253-1E38-CC3A-5E8E3AE0B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782" y="2080099"/>
            <a:ext cx="1526161" cy="17811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C6864D6-5148-DD8E-13CD-E9A0DB97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510" y="2372942"/>
            <a:ext cx="1879907" cy="13427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5EA2E30-A99D-0476-78D5-EEBA506BA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205" y="4110436"/>
            <a:ext cx="1872298" cy="161017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CF7D0D-AB84-F0C3-1F66-3E179168A874}"/>
              </a:ext>
            </a:extLst>
          </p:cNvPr>
          <p:cNvSpPr txBox="1"/>
          <p:nvPr/>
        </p:nvSpPr>
        <p:spPr>
          <a:xfrm>
            <a:off x="6449783" y="1849145"/>
            <a:ext cx="2045432" cy="1777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SpatialPointsDataFrame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E82B5E-A9D0-B0B0-367B-34B431D27460}"/>
              </a:ext>
            </a:extLst>
          </p:cNvPr>
          <p:cNvSpPr txBox="1"/>
          <p:nvPr/>
        </p:nvSpPr>
        <p:spPr>
          <a:xfrm>
            <a:off x="8795959" y="2145828"/>
            <a:ext cx="1952458" cy="1777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SpatialLinesDataFrame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6DFE26-7CC4-DA42-0182-D5721307FF42}"/>
              </a:ext>
            </a:extLst>
          </p:cNvPr>
          <p:cNvSpPr txBox="1"/>
          <p:nvPr/>
        </p:nvSpPr>
        <p:spPr>
          <a:xfrm>
            <a:off x="6447952" y="4567733"/>
            <a:ext cx="2231380" cy="1777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SpatialPolygonsDataFrame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0E4A1-B387-781B-DFBC-F8E9BA8DE13A}"/>
              </a:ext>
            </a:extLst>
          </p:cNvPr>
          <p:cNvSpPr/>
          <p:nvPr/>
        </p:nvSpPr>
        <p:spPr bwMode="auto">
          <a:xfrm>
            <a:off x="6400800" y="1223685"/>
            <a:ext cx="4581427" cy="4524375"/>
          </a:xfrm>
          <a:prstGeom prst="rect">
            <a:avLst/>
          </a:prstGeom>
          <a:solidFill>
            <a:schemeClr val="bg1">
              <a:alpha val="50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8ED5-5558-A742-B482-5DDD2565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raster data?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99348-D95E-3149-9612-53B9C838E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095" y="1373021"/>
            <a:ext cx="10220068" cy="4521366"/>
          </a:xfrm>
        </p:spPr>
        <p:txBody>
          <a:bodyPr/>
          <a:lstStyle/>
          <a:p>
            <a:r>
              <a:rPr lang="en-GB" sz="2400" dirty="0"/>
              <a:t>Matrix of cells (or pixels) organized into rows and columns (or a grid) where each cell contains a value representing information.</a:t>
            </a:r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A45B9-7372-8D0F-4A09-CAAE76E021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201" y="2524127"/>
            <a:ext cx="5414821" cy="3394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90A48-1907-FEA1-E20B-D2099760F61B}"/>
              </a:ext>
            </a:extLst>
          </p:cNvPr>
          <p:cNvSpPr txBox="1"/>
          <p:nvPr/>
        </p:nvSpPr>
        <p:spPr>
          <a:xfrm>
            <a:off x="890125" y="5372957"/>
            <a:ext cx="116429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Wave 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E369A-3A24-5CA4-A7A1-F780E09E64FF}"/>
              </a:ext>
            </a:extLst>
          </p:cNvPr>
          <p:cNvSpPr txBox="1"/>
          <p:nvPr/>
        </p:nvSpPr>
        <p:spPr>
          <a:xfrm>
            <a:off x="890125" y="5703466"/>
            <a:ext cx="265072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Red, green, or blue saturation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5C51F-8221-DD2D-8E06-D16C32BF2BD2}"/>
              </a:ext>
            </a:extLst>
          </p:cNvPr>
          <p:cNvSpPr txBox="1"/>
          <p:nvPr/>
        </p:nvSpPr>
        <p:spPr>
          <a:xfrm>
            <a:off x="890125" y="6052769"/>
            <a:ext cx="147732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A numeric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B5965-DF87-2973-06FF-F99C6D074FB4}"/>
              </a:ext>
            </a:extLst>
          </p:cNvPr>
          <p:cNvSpPr txBox="1"/>
          <p:nvPr/>
        </p:nvSpPr>
        <p:spPr>
          <a:xfrm>
            <a:off x="7063098" y="2724599"/>
            <a:ext cx="4292556" cy="299312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The information in these could be: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bg1"/>
                </a:solidFill>
              </a:rPr>
              <a:t>Thematic data </a:t>
            </a:r>
            <a:r>
              <a:rPr lang="en-GB" sz="1600" dirty="0">
                <a:solidFill>
                  <a:schemeClr val="bg1"/>
                </a:solidFill>
              </a:rPr>
              <a:t>represents features such as land-use or soils data.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bg1"/>
                </a:solidFill>
              </a:rPr>
              <a:t>Continuous data </a:t>
            </a:r>
            <a:r>
              <a:rPr lang="en-GB" sz="1600" dirty="0">
                <a:solidFill>
                  <a:schemeClr val="bg1"/>
                </a:solidFill>
              </a:rPr>
              <a:t>represents phenomena such as temperature, elevation, or spectral data such as satellite images and aerial photographs.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bg1"/>
                </a:solidFill>
              </a:rPr>
              <a:t>Pictures</a:t>
            </a:r>
            <a:r>
              <a:rPr lang="en-GB" sz="1600" dirty="0">
                <a:solidFill>
                  <a:schemeClr val="bg1"/>
                </a:solidFill>
              </a:rPr>
              <a:t> include scanned maps or drawings and building photographs.</a:t>
            </a:r>
          </a:p>
        </p:txBody>
      </p:sp>
    </p:spTree>
    <p:extLst>
      <p:ext uri="{BB962C8B-B14F-4D97-AF65-F5344CB8AC3E}">
        <p14:creationId xmlns:p14="http://schemas.microsoft.com/office/powerpoint/2010/main" val="662892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8ED5-5558-A742-B482-5DDD2565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raster data?</a:t>
            </a:r>
            <a:endParaRPr lang="en-GB" b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56899-CE63-1635-E71F-E0EA5237BA53}"/>
              </a:ext>
            </a:extLst>
          </p:cNvPr>
          <p:cNvGrpSpPr/>
          <p:nvPr/>
        </p:nvGrpSpPr>
        <p:grpSpPr>
          <a:xfrm>
            <a:off x="522107" y="1554463"/>
            <a:ext cx="3478801" cy="4250777"/>
            <a:chOff x="522107" y="1554463"/>
            <a:chExt cx="3478801" cy="4250777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9384866-EA8E-43E7-216A-0A1CC5749114}"/>
                </a:ext>
              </a:extLst>
            </p:cNvPr>
            <p:cNvSpPr/>
            <p:nvPr/>
          </p:nvSpPr>
          <p:spPr bwMode="auto">
            <a:xfrm>
              <a:off x="522107" y="1554463"/>
              <a:ext cx="3478801" cy="4250777"/>
            </a:xfrm>
            <a:prstGeom prst="roundRect">
              <a:avLst>
                <a:gd name="adj" fmla="val 8526"/>
              </a:avLst>
            </a:prstGeom>
            <a:solidFill>
              <a:schemeClr val="accent2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4115D1-096D-8B8F-DC5D-F65DB79127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6650" y="2450486"/>
              <a:ext cx="3109715" cy="2768798"/>
              <a:chOff x="1044978" y="1484287"/>
              <a:chExt cx="2868064" cy="255363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6B166E7-F40A-0805-4460-813B7DC8C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978" y="1484287"/>
                <a:ext cx="2868064" cy="255363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AB98520-6AEC-DAEA-A3B1-CD12F92BE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0889" y="2977868"/>
                <a:ext cx="613601" cy="829433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62A49B-CA97-126E-4A97-BEF7704CAF16}"/>
                </a:ext>
              </a:extLst>
            </p:cNvPr>
            <p:cNvSpPr txBox="1"/>
            <p:nvPr/>
          </p:nvSpPr>
          <p:spPr>
            <a:xfrm>
              <a:off x="821507" y="1772513"/>
              <a:ext cx="2880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1"/>
                  </a:solidFill>
                </a:rPr>
                <a:t>Thematic data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86A0F6-E795-B429-6618-8EE2F537D965}"/>
              </a:ext>
            </a:extLst>
          </p:cNvPr>
          <p:cNvGrpSpPr/>
          <p:nvPr/>
        </p:nvGrpSpPr>
        <p:grpSpPr>
          <a:xfrm>
            <a:off x="8102225" y="1554463"/>
            <a:ext cx="3478801" cy="4250777"/>
            <a:chOff x="7697625" y="1554463"/>
            <a:chExt cx="3478801" cy="425077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AC84506-8858-093B-CCCB-5A168AE7C772}"/>
                </a:ext>
              </a:extLst>
            </p:cNvPr>
            <p:cNvSpPr/>
            <p:nvPr/>
          </p:nvSpPr>
          <p:spPr bwMode="auto">
            <a:xfrm>
              <a:off x="7697625" y="1554463"/>
              <a:ext cx="3478801" cy="4250777"/>
            </a:xfrm>
            <a:prstGeom prst="roundRect">
              <a:avLst>
                <a:gd name="adj" fmla="val 8526"/>
              </a:avLst>
            </a:prstGeom>
            <a:solidFill>
              <a:schemeClr val="accent3">
                <a:lumMod val="50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6B5192-53E7-3649-2E5B-C8C58639CBC2}"/>
                </a:ext>
              </a:extLst>
            </p:cNvPr>
            <p:cNvSpPr txBox="1"/>
            <p:nvPr/>
          </p:nvSpPr>
          <p:spPr>
            <a:xfrm>
              <a:off x="7997025" y="1772513"/>
              <a:ext cx="2880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1"/>
                  </a:solidFill>
                </a:rPr>
                <a:t>Pictures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952E698-6A65-F699-E529-5670FF4FE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8327" y="2385453"/>
              <a:ext cx="2337396" cy="288928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9FF8B-8AB0-050D-985C-24F9410EC8AF}"/>
              </a:ext>
            </a:extLst>
          </p:cNvPr>
          <p:cNvGrpSpPr/>
          <p:nvPr/>
        </p:nvGrpSpPr>
        <p:grpSpPr>
          <a:xfrm>
            <a:off x="4312166" y="1554463"/>
            <a:ext cx="3478801" cy="4250777"/>
            <a:chOff x="4124734" y="1554463"/>
            <a:chExt cx="3478801" cy="425077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1599DFA-65F2-B80B-52A2-5A7D6D419073}"/>
                </a:ext>
              </a:extLst>
            </p:cNvPr>
            <p:cNvSpPr/>
            <p:nvPr/>
          </p:nvSpPr>
          <p:spPr bwMode="auto">
            <a:xfrm>
              <a:off x="4124734" y="1554463"/>
              <a:ext cx="3478801" cy="4250777"/>
            </a:xfrm>
            <a:prstGeom prst="roundRect">
              <a:avLst>
                <a:gd name="adj" fmla="val 8526"/>
              </a:avLst>
            </a:prstGeom>
            <a:solidFill>
              <a:schemeClr val="accent3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BDF60A-9FD5-047A-2D11-10BF3E93F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8520" y="2436252"/>
              <a:ext cx="2620095" cy="283001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756B18-2CEA-7E54-90DF-8A17C5D67458}"/>
                </a:ext>
              </a:extLst>
            </p:cNvPr>
            <p:cNvSpPr txBox="1"/>
            <p:nvPr/>
          </p:nvSpPr>
          <p:spPr>
            <a:xfrm>
              <a:off x="4424134" y="1772513"/>
              <a:ext cx="2880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1"/>
                  </a:solidFill>
                </a:rPr>
                <a:t>Continuous data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4C479D-6A3F-1B29-7FCB-3CF0D59E4CA8}"/>
              </a:ext>
            </a:extLst>
          </p:cNvPr>
          <p:cNvSpPr txBox="1"/>
          <p:nvPr/>
        </p:nvSpPr>
        <p:spPr>
          <a:xfrm>
            <a:off x="524933" y="5367862"/>
            <a:ext cx="347980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Land cover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C0208-876C-D262-DD8C-EBA8F5C2A259}"/>
              </a:ext>
            </a:extLst>
          </p:cNvPr>
          <p:cNvSpPr txBox="1"/>
          <p:nvPr/>
        </p:nvSpPr>
        <p:spPr>
          <a:xfrm>
            <a:off x="4309533" y="5367862"/>
            <a:ext cx="347133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Satellite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CEB40-B904-3A7E-EC81-2D4B70D4C014}"/>
              </a:ext>
            </a:extLst>
          </p:cNvPr>
          <p:cNvSpPr txBox="1"/>
          <p:nvPr/>
        </p:nvSpPr>
        <p:spPr>
          <a:xfrm>
            <a:off x="8102601" y="5367862"/>
            <a:ext cx="347980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Scanned map</a:t>
            </a:r>
          </a:p>
        </p:txBody>
      </p:sp>
    </p:spTree>
    <p:extLst>
      <p:ext uri="{BB962C8B-B14F-4D97-AF65-F5344CB8AC3E}">
        <p14:creationId xmlns:p14="http://schemas.microsoft.com/office/powerpoint/2010/main" val="1353418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EE00-97BE-692A-82E4-5D579ADA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Raster Object types In </a:t>
            </a: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B6C0D-4CBC-8F4A-5F8C-60BCC76E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6612-7C60-9846-8460-4B6A6DB792AB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98A404-689D-9830-165D-F868A4C0A8C4}"/>
              </a:ext>
            </a:extLst>
          </p:cNvPr>
          <p:cNvSpPr/>
          <p:nvPr/>
        </p:nvSpPr>
        <p:spPr bwMode="auto">
          <a:xfrm>
            <a:off x="1206499" y="1373188"/>
            <a:ext cx="4394200" cy="4529666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SpatialGridDataFrame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707198-4D5C-7A95-E827-286BE9868904}"/>
              </a:ext>
            </a:extLst>
          </p:cNvPr>
          <p:cNvSpPr/>
          <p:nvPr/>
        </p:nvSpPr>
        <p:spPr bwMode="auto">
          <a:xfrm>
            <a:off x="6603999" y="1461034"/>
            <a:ext cx="4394200" cy="452966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</a:rPr>
              <a:t>Raster Layer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21A8D0-3DF1-D2D7-974E-A9DC8DAD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5" y="2032000"/>
            <a:ext cx="3437468" cy="3437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936E2A-5CA1-35E8-A477-F35A824ED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65" y="1735670"/>
            <a:ext cx="4199468" cy="41994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B276DB-867A-6D00-902C-1C94D8286416}"/>
              </a:ext>
            </a:extLst>
          </p:cNvPr>
          <p:cNvSpPr txBox="1"/>
          <p:nvPr/>
        </p:nvSpPr>
        <p:spPr>
          <a:xfrm>
            <a:off x="1210733" y="5528231"/>
            <a:ext cx="4385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Loaded with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rgdal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readGDAL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196E90-44C6-2537-5E32-F5C60EF3509B}"/>
              </a:ext>
            </a:extLst>
          </p:cNvPr>
          <p:cNvSpPr txBox="1"/>
          <p:nvPr/>
        </p:nvSpPr>
        <p:spPr>
          <a:xfrm>
            <a:off x="6608233" y="5528231"/>
            <a:ext cx="4385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Loaded with 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raster::raster</a:t>
            </a:r>
          </a:p>
        </p:txBody>
      </p:sp>
    </p:spTree>
    <p:extLst>
      <p:ext uri="{BB962C8B-B14F-4D97-AF65-F5344CB8AC3E}">
        <p14:creationId xmlns:p14="http://schemas.microsoft.com/office/powerpoint/2010/main" val="423052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AE976-D989-6866-3C8F-0F09270C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band and multiband Raster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2AD9-AECD-3242-F00F-C1F9F762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A raster can contain one or more bands:</a:t>
            </a:r>
          </a:p>
          <a:p>
            <a:pPr lvl="1"/>
            <a:r>
              <a:rPr lang="en-GB" sz="2400" dirty="0">
                <a:sym typeface="Wingdings" pitchFamily="2" charset="2"/>
              </a:rPr>
              <a:t>A typical example is a colour image that consists of three bands: red, green, and blue.</a:t>
            </a:r>
          </a:p>
          <a:p>
            <a:pPr lvl="1"/>
            <a:r>
              <a:rPr lang="en-GB" sz="2400" dirty="0">
                <a:sym typeface="Wingdings" pitchFamily="2" charset="2"/>
              </a:rPr>
              <a:t>Based on how you combine these you can get true or false colour images</a:t>
            </a:r>
          </a:p>
          <a:p>
            <a:pPr lvl="1"/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F968D-10D5-F95A-FA1F-F0C0876B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2DBB-FD82-9340-867F-003553CE433F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E1C056-B21A-5D47-E75B-A39C50D62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" t="10583" r="4321" b="5976"/>
          <a:stretch/>
        </p:blipFill>
        <p:spPr>
          <a:xfrm>
            <a:off x="2889429" y="3223966"/>
            <a:ext cx="5903080" cy="29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38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48DF-2D02-A6F1-E698-E0AA4F3D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Multiband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EEB8-8850-1823-41EE-815AD4EEA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095" y="1373021"/>
            <a:ext cx="3868709" cy="4521366"/>
          </a:xfrm>
        </p:spPr>
        <p:txBody>
          <a:bodyPr/>
          <a:lstStyle/>
          <a:p>
            <a:r>
              <a:rPr lang="en-GB" sz="2400" dirty="0"/>
              <a:t>Based on how you combine multiple bands you can get different visualizations.</a:t>
            </a:r>
          </a:p>
          <a:p>
            <a:endParaRPr lang="en-GB" sz="2400" dirty="0"/>
          </a:p>
          <a:p>
            <a:r>
              <a:rPr lang="en-GB" sz="2400" dirty="0"/>
              <a:t>This is typically the case with satellite information that has many bands:</a:t>
            </a:r>
          </a:p>
          <a:p>
            <a:pPr lvl="1"/>
            <a:r>
              <a:rPr lang="en-GB" sz="2400" dirty="0"/>
              <a:t>e.g., Landsat-8 has 11 bands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D5225-A1B9-B755-288D-8F24321EF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CDFC-A4A1-534A-AC4D-C00A09C67E4D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21C315-E2AD-2636-7480-2269A6EA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83" y="1149452"/>
            <a:ext cx="4769949" cy="4920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4EDCE-97FF-3F9F-672A-91FA0FEF8FE5}"/>
              </a:ext>
            </a:extLst>
          </p:cNvPr>
          <p:cNvSpPr txBox="1"/>
          <p:nvPr/>
        </p:nvSpPr>
        <p:spPr>
          <a:xfrm>
            <a:off x="525294" y="5660575"/>
            <a:ext cx="5430974" cy="236988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raster::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plorRGB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(Raster, BAND1, BAND2, BAND3)</a:t>
            </a:r>
          </a:p>
        </p:txBody>
      </p:sp>
    </p:spTree>
    <p:extLst>
      <p:ext uri="{BB962C8B-B14F-4D97-AF65-F5344CB8AC3E}">
        <p14:creationId xmlns:p14="http://schemas.microsoft.com/office/powerpoint/2010/main" val="2658690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48DF-2D02-A6F1-E698-E0AA4F3D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EEB8-8850-1823-41EE-815AD4EEA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Stretching the values in a raster can enhances an image by changing properties such as brightness, contrast, and gamma through multiple stretch types.</a:t>
            </a:r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D5225-A1B9-B755-288D-8F24321EF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CDFC-A4A1-534A-AC4D-C00A09C67E4D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2E4EE3-E620-583E-BAC2-D2B2FD646ABA}"/>
              </a:ext>
            </a:extLst>
          </p:cNvPr>
          <p:cNvGrpSpPr/>
          <p:nvPr/>
        </p:nvGrpSpPr>
        <p:grpSpPr>
          <a:xfrm>
            <a:off x="1096266" y="2730970"/>
            <a:ext cx="3744354" cy="3413804"/>
            <a:chOff x="843347" y="2730970"/>
            <a:chExt cx="3744354" cy="34138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9A2F9E-FA03-E924-60F9-3820E4F7D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56" t="14020" r="1959" b="7904"/>
            <a:stretch/>
          </p:blipFill>
          <p:spPr>
            <a:xfrm>
              <a:off x="860543" y="3533549"/>
              <a:ext cx="3709962" cy="26112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DCBA66-D722-7BBA-131F-FD1120893E15}"/>
                </a:ext>
              </a:extLst>
            </p:cNvPr>
            <p:cNvSpPr txBox="1"/>
            <p:nvPr/>
          </p:nvSpPr>
          <p:spPr>
            <a:xfrm>
              <a:off x="843347" y="2730970"/>
              <a:ext cx="3744354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1"/>
                  </a:solidFill>
                </a:rPr>
                <a:t>Brighten dark images</a:t>
              </a:r>
              <a:endParaRPr lang="en-GB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9BC622-5653-34CF-D9E7-E272AE98E643}"/>
              </a:ext>
            </a:extLst>
          </p:cNvPr>
          <p:cNvGrpSpPr/>
          <p:nvPr/>
        </p:nvGrpSpPr>
        <p:grpSpPr>
          <a:xfrm>
            <a:off x="6745681" y="2515527"/>
            <a:ext cx="3698933" cy="3657224"/>
            <a:chOff x="6492762" y="2515527"/>
            <a:chExt cx="3698933" cy="36572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9BED5C-767B-0E53-BF19-6C5A5B384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88" t="13471" r="2909" b="7904"/>
            <a:stretch/>
          </p:blipFill>
          <p:spPr>
            <a:xfrm>
              <a:off x="6492762" y="3501299"/>
              <a:ext cx="3698933" cy="26714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F0C7AE-C821-5ADD-7BF1-35070967CC08}"/>
                </a:ext>
              </a:extLst>
            </p:cNvPr>
            <p:cNvSpPr txBox="1"/>
            <p:nvPr/>
          </p:nvSpPr>
          <p:spPr>
            <a:xfrm>
              <a:off x="6501116" y="2515527"/>
              <a:ext cx="3682224" cy="95410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>
              <a:defPPr>
                <a:defRPr lang="en-DK"/>
              </a:defPPr>
              <a:lvl1pPr algn="ctr">
                <a:defRPr sz="2800" b="1">
                  <a:solidFill>
                    <a:schemeClr val="bg1"/>
                  </a:solidFill>
                </a:defRPr>
              </a:lvl1pPr>
            </a:lstStyle>
            <a:p>
              <a:r>
                <a:rPr lang="en-GB" dirty="0"/>
                <a:t>Darken oversaturated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297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F9CD-D062-C640-9C22-493FA52DD1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5838" y="4998841"/>
            <a:ext cx="10220325" cy="1309688"/>
          </a:xfrm>
          <a:solidFill>
            <a:schemeClr val="accent2"/>
          </a:solidFill>
        </p:spPr>
        <p:txBody>
          <a:bodyPr anchor="ctr"/>
          <a:lstStyle/>
          <a:p>
            <a:pPr algn="ctr"/>
            <a:r>
              <a:rPr lang="en-GB" sz="3600" cap="none" dirty="0">
                <a:solidFill>
                  <a:schemeClr val="bg1"/>
                </a:solidFill>
              </a:rPr>
              <a:t>We live in a data-rich world… and most of this information is spatiotemporal in nature.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29FAE-7892-3941-FF16-1BC238E2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690" y="160755"/>
            <a:ext cx="7008328" cy="483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70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7427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173517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09593-3C2D-5F4B-855B-EB80714C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Cell-level functions </a:t>
            </a:r>
            <a:r>
              <a:rPr lang="en-GB" dirty="0">
                <a:cs typeface="Courier New" panose="02070309020205020404" pitchFamily="49" charset="0"/>
              </a:rPr>
              <a:t>on </a:t>
            </a:r>
            <a:r>
              <a:rPr lang="en-GB" dirty="0" err="1">
                <a:cs typeface="Courier New" panose="02070309020205020404" pitchFamily="49" charset="0"/>
              </a:rPr>
              <a:t>rasters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1C8F-5025-0548-B386-8BA30FCDA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095" y="1373021"/>
            <a:ext cx="5109905" cy="4521366"/>
          </a:xfrm>
        </p:spPr>
        <p:txBody>
          <a:bodyPr>
            <a:normAutofit/>
          </a:bodyPr>
          <a:lstStyle/>
          <a:p>
            <a:r>
              <a:rPr lang="en-GB" sz="2400" dirty="0"/>
              <a:t>Although Raster data can be thought of as a matrix when doing operations  it is treated as a vector where the cell number defines the position.</a:t>
            </a:r>
          </a:p>
          <a:p>
            <a:endParaRPr lang="en-GB" sz="2400" dirty="0"/>
          </a:p>
          <a:p>
            <a:r>
              <a:rPr lang="en-GB" sz="2400" dirty="0"/>
              <a:t>Cells are numbered continuously from top left to bottom right.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 </a:t>
            </a:r>
          </a:p>
          <a:p>
            <a:pPr lvl="2"/>
            <a:endParaRPr lang="en-GB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9975DD-627A-9B49-8B3C-E1E1F2D26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47209"/>
              </p:ext>
            </p:extLst>
          </p:nvPr>
        </p:nvGraphicFramePr>
        <p:xfrm>
          <a:off x="6528867" y="1373188"/>
          <a:ext cx="4965405" cy="4351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081">
                  <a:extLst>
                    <a:ext uri="{9D8B030D-6E8A-4147-A177-3AD203B41FA5}">
                      <a16:colId xmlns:a16="http://schemas.microsoft.com/office/drawing/2014/main" val="3948411774"/>
                    </a:ext>
                  </a:extLst>
                </a:gridCol>
                <a:gridCol w="993081">
                  <a:extLst>
                    <a:ext uri="{9D8B030D-6E8A-4147-A177-3AD203B41FA5}">
                      <a16:colId xmlns:a16="http://schemas.microsoft.com/office/drawing/2014/main" val="1734182368"/>
                    </a:ext>
                  </a:extLst>
                </a:gridCol>
                <a:gridCol w="993081">
                  <a:extLst>
                    <a:ext uri="{9D8B030D-6E8A-4147-A177-3AD203B41FA5}">
                      <a16:colId xmlns:a16="http://schemas.microsoft.com/office/drawing/2014/main" val="1494956230"/>
                    </a:ext>
                  </a:extLst>
                </a:gridCol>
                <a:gridCol w="993081">
                  <a:extLst>
                    <a:ext uri="{9D8B030D-6E8A-4147-A177-3AD203B41FA5}">
                      <a16:colId xmlns:a16="http://schemas.microsoft.com/office/drawing/2014/main" val="1892156430"/>
                    </a:ext>
                  </a:extLst>
                </a:gridCol>
                <a:gridCol w="993081">
                  <a:extLst>
                    <a:ext uri="{9D8B030D-6E8A-4147-A177-3AD203B41FA5}">
                      <a16:colId xmlns:a16="http://schemas.microsoft.com/office/drawing/2014/main" val="81160419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1098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74582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081542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3748108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352167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17E7CF-872B-6447-98CE-CC747DB8C451}"/>
              </a:ext>
            </a:extLst>
          </p:cNvPr>
          <p:cNvCxnSpPr>
            <a:cxnSpLocks/>
          </p:cNvCxnSpPr>
          <p:nvPr/>
        </p:nvCxnSpPr>
        <p:spPr>
          <a:xfrm>
            <a:off x="7150872" y="1511043"/>
            <a:ext cx="37745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AEC5FE-48A8-D244-9154-33F145C45CD1}"/>
              </a:ext>
            </a:extLst>
          </p:cNvPr>
          <p:cNvCxnSpPr>
            <a:cxnSpLocks/>
          </p:cNvCxnSpPr>
          <p:nvPr/>
        </p:nvCxnSpPr>
        <p:spPr>
          <a:xfrm flipH="1">
            <a:off x="7251882" y="2067481"/>
            <a:ext cx="3572540" cy="3296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48779F-9B7C-324E-B45D-3A449631CBD0}"/>
              </a:ext>
            </a:extLst>
          </p:cNvPr>
          <p:cNvCxnSpPr>
            <a:cxnSpLocks/>
          </p:cNvCxnSpPr>
          <p:nvPr/>
        </p:nvCxnSpPr>
        <p:spPr>
          <a:xfrm flipH="1">
            <a:off x="7225299" y="2943954"/>
            <a:ext cx="3572540" cy="3296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00E6EE-9B1C-3E47-97C6-FAFDA3CD8C99}"/>
              </a:ext>
            </a:extLst>
          </p:cNvPr>
          <p:cNvCxnSpPr>
            <a:cxnSpLocks/>
          </p:cNvCxnSpPr>
          <p:nvPr/>
        </p:nvCxnSpPr>
        <p:spPr>
          <a:xfrm flipH="1">
            <a:off x="7225299" y="3820427"/>
            <a:ext cx="3572540" cy="3296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93DBDC-78B6-4349-9DA9-77F0889A3729}"/>
              </a:ext>
            </a:extLst>
          </p:cNvPr>
          <p:cNvCxnSpPr>
            <a:cxnSpLocks/>
          </p:cNvCxnSpPr>
          <p:nvPr/>
        </p:nvCxnSpPr>
        <p:spPr>
          <a:xfrm flipH="1">
            <a:off x="7225299" y="4696901"/>
            <a:ext cx="3572540" cy="3296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BEA40-B428-EB4A-B0DF-CB4FAB40CA88}"/>
              </a:ext>
            </a:extLst>
          </p:cNvPr>
          <p:cNvCxnSpPr>
            <a:cxnSpLocks/>
          </p:cNvCxnSpPr>
          <p:nvPr/>
        </p:nvCxnSpPr>
        <p:spPr>
          <a:xfrm flipV="1">
            <a:off x="7251882" y="2922689"/>
            <a:ext cx="2741428" cy="212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7737F7-70A6-3440-8B1D-8543592C3D9E}"/>
              </a:ext>
            </a:extLst>
          </p:cNvPr>
          <p:cNvCxnSpPr>
            <a:cxnSpLocks/>
          </p:cNvCxnSpPr>
          <p:nvPr/>
        </p:nvCxnSpPr>
        <p:spPr>
          <a:xfrm flipV="1">
            <a:off x="7261628" y="3799162"/>
            <a:ext cx="2741428" cy="212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445682-A998-3C4A-8207-292B0A89A21F}"/>
              </a:ext>
            </a:extLst>
          </p:cNvPr>
          <p:cNvCxnSpPr>
            <a:cxnSpLocks/>
          </p:cNvCxnSpPr>
          <p:nvPr/>
        </p:nvCxnSpPr>
        <p:spPr>
          <a:xfrm flipV="1">
            <a:off x="7261628" y="4675635"/>
            <a:ext cx="2741428" cy="212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66BEE4-7262-0D49-A23C-C8BB556BD9A5}"/>
              </a:ext>
            </a:extLst>
          </p:cNvPr>
          <p:cNvCxnSpPr>
            <a:cxnSpLocks/>
          </p:cNvCxnSpPr>
          <p:nvPr/>
        </p:nvCxnSpPr>
        <p:spPr>
          <a:xfrm flipV="1">
            <a:off x="7261628" y="5562742"/>
            <a:ext cx="2741428" cy="212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D8B916-6430-E86C-C232-E9F711D94833}"/>
              </a:ext>
            </a:extLst>
          </p:cNvPr>
          <p:cNvSpPr txBox="1"/>
          <p:nvPr/>
        </p:nvSpPr>
        <p:spPr>
          <a:xfrm>
            <a:off x="1130840" y="4406789"/>
            <a:ext cx="4501475" cy="138499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Basic transformations of a raster would be operations on a very long vector.</a:t>
            </a:r>
          </a:p>
        </p:txBody>
      </p:sp>
    </p:spTree>
    <p:extLst>
      <p:ext uri="{BB962C8B-B14F-4D97-AF65-F5344CB8AC3E}">
        <p14:creationId xmlns:p14="http://schemas.microsoft.com/office/powerpoint/2010/main" val="3837349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80E4-F2C7-7445-984B-CCF6ED28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algebra</a:t>
            </a:r>
            <a:endParaRPr lang="en-GB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3856E-0436-0622-08B8-F5643AA3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r="9" b="24980"/>
          <a:stretch/>
        </p:blipFill>
        <p:spPr>
          <a:xfrm>
            <a:off x="985838" y="1208297"/>
            <a:ext cx="10362823" cy="439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89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80E4-F2C7-7445-984B-CCF6ED28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operations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8471-37F8-2045-B294-16B4788C8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095" y="1373021"/>
            <a:ext cx="10886817" cy="4521366"/>
          </a:xfrm>
        </p:spPr>
        <p:txBody>
          <a:bodyPr>
            <a:normAutofit/>
          </a:bodyPr>
          <a:lstStyle/>
          <a:p>
            <a:r>
              <a:rPr lang="en-GB" sz="2800" dirty="0"/>
              <a:t>Basic operations will be element by element</a:t>
            </a:r>
          </a:p>
          <a:p>
            <a:pPr lvl="1"/>
            <a:r>
              <a:rPr lang="en-GB" sz="2800" dirty="0">
                <a:sym typeface="Wingdings" pitchFamily="2" charset="2"/>
              </a:rPr>
              <a:t>The same operation is done to each cell.</a:t>
            </a:r>
          </a:p>
          <a:p>
            <a:pPr lvl="1"/>
            <a:r>
              <a:rPr lang="en-GB" sz="2800" dirty="0"/>
              <a:t>Calculations are based on overlapping.</a:t>
            </a:r>
          </a:p>
          <a:p>
            <a:pPr lvl="1"/>
            <a:endParaRPr lang="en-GB" sz="2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A2421D3-C987-FF1B-F871-AB356451C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95552"/>
              </p:ext>
            </p:extLst>
          </p:nvPr>
        </p:nvGraphicFramePr>
        <p:xfrm>
          <a:off x="1071564" y="3356210"/>
          <a:ext cx="2669196" cy="223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7299">
                  <a:extLst>
                    <a:ext uri="{9D8B030D-6E8A-4147-A177-3AD203B41FA5}">
                      <a16:colId xmlns:a16="http://schemas.microsoft.com/office/drawing/2014/main" val="1219997620"/>
                    </a:ext>
                  </a:extLst>
                </a:gridCol>
                <a:gridCol w="667299">
                  <a:extLst>
                    <a:ext uri="{9D8B030D-6E8A-4147-A177-3AD203B41FA5}">
                      <a16:colId xmlns:a16="http://schemas.microsoft.com/office/drawing/2014/main" val="3204835663"/>
                    </a:ext>
                  </a:extLst>
                </a:gridCol>
                <a:gridCol w="667299">
                  <a:extLst>
                    <a:ext uri="{9D8B030D-6E8A-4147-A177-3AD203B41FA5}">
                      <a16:colId xmlns:a16="http://schemas.microsoft.com/office/drawing/2014/main" val="3406478451"/>
                    </a:ext>
                  </a:extLst>
                </a:gridCol>
                <a:gridCol w="667299">
                  <a:extLst>
                    <a:ext uri="{9D8B030D-6E8A-4147-A177-3AD203B41FA5}">
                      <a16:colId xmlns:a16="http://schemas.microsoft.com/office/drawing/2014/main" val="3301019577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69406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</a:t>
                      </a:r>
                    </a:p>
                  </a:txBody>
                  <a:tcPr anchor="ctr">
                    <a:solidFill>
                      <a:srgbClr val="A59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083509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2951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8691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B00F65-0C20-6CB9-B049-8DB6D5417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730245"/>
              </p:ext>
            </p:extLst>
          </p:nvPr>
        </p:nvGraphicFramePr>
        <p:xfrm>
          <a:off x="4737004" y="3356210"/>
          <a:ext cx="2669196" cy="223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7299">
                  <a:extLst>
                    <a:ext uri="{9D8B030D-6E8A-4147-A177-3AD203B41FA5}">
                      <a16:colId xmlns:a16="http://schemas.microsoft.com/office/drawing/2014/main" val="1219997620"/>
                    </a:ext>
                  </a:extLst>
                </a:gridCol>
                <a:gridCol w="667299">
                  <a:extLst>
                    <a:ext uri="{9D8B030D-6E8A-4147-A177-3AD203B41FA5}">
                      <a16:colId xmlns:a16="http://schemas.microsoft.com/office/drawing/2014/main" val="3204835663"/>
                    </a:ext>
                  </a:extLst>
                </a:gridCol>
                <a:gridCol w="667299">
                  <a:extLst>
                    <a:ext uri="{9D8B030D-6E8A-4147-A177-3AD203B41FA5}">
                      <a16:colId xmlns:a16="http://schemas.microsoft.com/office/drawing/2014/main" val="3406478451"/>
                    </a:ext>
                  </a:extLst>
                </a:gridCol>
                <a:gridCol w="667299">
                  <a:extLst>
                    <a:ext uri="{9D8B030D-6E8A-4147-A177-3AD203B41FA5}">
                      <a16:colId xmlns:a16="http://schemas.microsoft.com/office/drawing/2014/main" val="3301019577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69406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 anchor="ctr"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083509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2951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8691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339B6E-310E-C100-E83D-39B3D662B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670012"/>
              </p:ext>
            </p:extLst>
          </p:nvPr>
        </p:nvGraphicFramePr>
        <p:xfrm>
          <a:off x="8514776" y="3356210"/>
          <a:ext cx="2669196" cy="223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7299">
                  <a:extLst>
                    <a:ext uri="{9D8B030D-6E8A-4147-A177-3AD203B41FA5}">
                      <a16:colId xmlns:a16="http://schemas.microsoft.com/office/drawing/2014/main" val="1219997620"/>
                    </a:ext>
                  </a:extLst>
                </a:gridCol>
                <a:gridCol w="667299">
                  <a:extLst>
                    <a:ext uri="{9D8B030D-6E8A-4147-A177-3AD203B41FA5}">
                      <a16:colId xmlns:a16="http://schemas.microsoft.com/office/drawing/2014/main" val="3204835663"/>
                    </a:ext>
                  </a:extLst>
                </a:gridCol>
                <a:gridCol w="667299">
                  <a:extLst>
                    <a:ext uri="{9D8B030D-6E8A-4147-A177-3AD203B41FA5}">
                      <a16:colId xmlns:a16="http://schemas.microsoft.com/office/drawing/2014/main" val="3406478451"/>
                    </a:ext>
                  </a:extLst>
                </a:gridCol>
                <a:gridCol w="667299">
                  <a:extLst>
                    <a:ext uri="{9D8B030D-6E8A-4147-A177-3AD203B41FA5}">
                      <a16:colId xmlns:a16="http://schemas.microsoft.com/office/drawing/2014/main" val="3301019577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69406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 anchor="ctr">
                    <a:solidFill>
                      <a:srgbClr val="CCEB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083509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2951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8691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E27458-CC9F-F3D0-5A80-132212E1192E}"/>
              </a:ext>
            </a:extLst>
          </p:cNvPr>
          <p:cNvSpPr txBox="1"/>
          <p:nvPr/>
        </p:nvSpPr>
        <p:spPr>
          <a:xfrm>
            <a:off x="1071564" y="5716823"/>
            <a:ext cx="2643187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</a:rPr>
              <a:t>Input raster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78B59-025D-1808-D15E-6329FA717AFB}"/>
              </a:ext>
            </a:extLst>
          </p:cNvPr>
          <p:cNvSpPr txBox="1"/>
          <p:nvPr/>
        </p:nvSpPr>
        <p:spPr>
          <a:xfrm>
            <a:off x="8558214" y="5716823"/>
            <a:ext cx="261461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</a:rPr>
              <a:t>Output raster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0DF58-82F5-E447-CCDB-407F748DDB61}"/>
              </a:ext>
            </a:extLst>
          </p:cNvPr>
          <p:cNvSpPr txBox="1"/>
          <p:nvPr/>
        </p:nvSpPr>
        <p:spPr>
          <a:xfrm>
            <a:off x="4395792" y="5716823"/>
            <a:ext cx="2643187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</a:rPr>
              <a:t>Input raster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28FEEE-0C4A-E3FC-4E63-9886EE8C14FD}"/>
              </a:ext>
            </a:extLst>
          </p:cNvPr>
          <p:cNvCxnSpPr>
            <a:cxnSpLocks/>
          </p:cNvCxnSpPr>
          <p:nvPr/>
        </p:nvCxnSpPr>
        <p:spPr bwMode="auto">
          <a:xfrm>
            <a:off x="2900364" y="4205523"/>
            <a:ext cx="2957512" cy="0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4DE932-F845-2A7E-E460-DE77A0792652}"/>
              </a:ext>
            </a:extLst>
          </p:cNvPr>
          <p:cNvSpPr/>
          <p:nvPr/>
        </p:nvSpPr>
        <p:spPr bwMode="auto">
          <a:xfrm>
            <a:off x="7515226" y="4108750"/>
            <a:ext cx="956676" cy="782425"/>
          </a:xfrm>
          <a:prstGeom prst="rightArrow">
            <a:avLst/>
          </a:prstGeom>
          <a:solidFill>
            <a:schemeClr val="tx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FC4A8345-743D-4794-F2E4-5F0A51C74674}"/>
              </a:ext>
            </a:extLst>
          </p:cNvPr>
          <p:cNvSpPr/>
          <p:nvPr/>
        </p:nvSpPr>
        <p:spPr bwMode="auto">
          <a:xfrm>
            <a:off x="3929063" y="4276961"/>
            <a:ext cx="540000" cy="540000"/>
          </a:xfrm>
          <a:prstGeom prst="plus">
            <a:avLst>
              <a:gd name="adj" fmla="val 35938"/>
            </a:avLst>
          </a:prstGeom>
          <a:solidFill>
            <a:schemeClr val="tx1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02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80E4-F2C7-7445-984B-CCF6ED28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focal statistics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8471-37F8-2045-B294-16B4788C8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096" y="1373021"/>
            <a:ext cx="10181576" cy="4521366"/>
          </a:xfrm>
        </p:spPr>
        <p:txBody>
          <a:bodyPr>
            <a:normAutofit/>
          </a:bodyPr>
          <a:lstStyle/>
          <a:p>
            <a:pPr lvl="1"/>
            <a:r>
              <a:rPr lang="en-GB" sz="2800" dirty="0"/>
              <a:t>Summarizes all the input cells that are in a specified neighbourhood.</a:t>
            </a:r>
          </a:p>
          <a:p>
            <a:pPr lvl="1"/>
            <a:r>
              <a:rPr lang="en-GB" sz="2800" dirty="0"/>
              <a:t>Neighbourhoods can have different sizes n X/Y directions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C1A68-83B5-64DC-E4F5-009383720187}"/>
              </a:ext>
            </a:extLst>
          </p:cNvPr>
          <p:cNvSpPr txBox="1"/>
          <p:nvPr/>
        </p:nvSpPr>
        <p:spPr>
          <a:xfrm>
            <a:off x="10620917" y="4057395"/>
            <a:ext cx="1341700" cy="120032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 + 3 + 2  + </a:t>
            </a:r>
          </a:p>
          <a:p>
            <a:r>
              <a:rPr lang="en-GB" dirty="0">
                <a:solidFill>
                  <a:schemeClr val="bg1"/>
                </a:solidFill>
              </a:rPr>
              <a:t>3 + </a:t>
            </a:r>
            <a:r>
              <a:rPr lang="en-GB" dirty="0">
                <a:solidFill>
                  <a:srgbClr val="FF0000"/>
                </a:solidFill>
              </a:rPr>
              <a:t>5</a:t>
            </a:r>
            <a:r>
              <a:rPr lang="en-GB" dirty="0">
                <a:solidFill>
                  <a:schemeClr val="bg1"/>
                </a:solidFill>
              </a:rPr>
              <a:t> + 4 +</a:t>
            </a:r>
          </a:p>
          <a:p>
            <a:r>
              <a:rPr lang="en-GB" dirty="0">
                <a:solidFill>
                  <a:schemeClr val="bg1"/>
                </a:solidFill>
              </a:rPr>
              <a:t>2 + 1 + 4 </a:t>
            </a:r>
          </a:p>
          <a:p>
            <a:r>
              <a:rPr lang="en-GB" dirty="0">
                <a:solidFill>
                  <a:schemeClr val="bg1"/>
                </a:solidFill>
              </a:rPr>
              <a:t>= 24</a:t>
            </a: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52710036-72F6-7FF1-55AD-1941D3CF8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730933"/>
              </p:ext>
            </p:extLst>
          </p:nvPr>
        </p:nvGraphicFramePr>
        <p:xfrm>
          <a:off x="1820634" y="3036216"/>
          <a:ext cx="3152742" cy="2781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457">
                  <a:extLst>
                    <a:ext uri="{9D8B030D-6E8A-4147-A177-3AD203B41FA5}">
                      <a16:colId xmlns:a16="http://schemas.microsoft.com/office/drawing/2014/main" val="4181925279"/>
                    </a:ext>
                  </a:extLst>
                </a:gridCol>
                <a:gridCol w="525457">
                  <a:extLst>
                    <a:ext uri="{9D8B030D-6E8A-4147-A177-3AD203B41FA5}">
                      <a16:colId xmlns:a16="http://schemas.microsoft.com/office/drawing/2014/main" val="1994938385"/>
                    </a:ext>
                  </a:extLst>
                </a:gridCol>
                <a:gridCol w="525457">
                  <a:extLst>
                    <a:ext uri="{9D8B030D-6E8A-4147-A177-3AD203B41FA5}">
                      <a16:colId xmlns:a16="http://schemas.microsoft.com/office/drawing/2014/main" val="3998367811"/>
                    </a:ext>
                  </a:extLst>
                </a:gridCol>
                <a:gridCol w="525457">
                  <a:extLst>
                    <a:ext uri="{9D8B030D-6E8A-4147-A177-3AD203B41FA5}">
                      <a16:colId xmlns:a16="http://schemas.microsoft.com/office/drawing/2014/main" val="2212329117"/>
                    </a:ext>
                  </a:extLst>
                </a:gridCol>
                <a:gridCol w="525457">
                  <a:extLst>
                    <a:ext uri="{9D8B030D-6E8A-4147-A177-3AD203B41FA5}">
                      <a16:colId xmlns:a16="http://schemas.microsoft.com/office/drawing/2014/main" val="2748744248"/>
                    </a:ext>
                  </a:extLst>
                </a:gridCol>
                <a:gridCol w="525457">
                  <a:extLst>
                    <a:ext uri="{9D8B030D-6E8A-4147-A177-3AD203B41FA5}">
                      <a16:colId xmlns:a16="http://schemas.microsoft.com/office/drawing/2014/main" val="1885627668"/>
                    </a:ext>
                  </a:extLst>
                </a:gridCol>
              </a:tblGrid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981863"/>
                  </a:ext>
                </a:extLst>
              </a:tr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615199"/>
                  </a:ext>
                </a:extLst>
              </a:tr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 anchor="ctr"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</a:t>
                      </a:r>
                    </a:p>
                  </a:txBody>
                  <a:tcPr anchor="ctr">
                    <a:solidFill>
                      <a:srgbClr val="A59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208430"/>
                  </a:ext>
                </a:extLst>
              </a:tr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 anchor="ctr"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 anchor="ctr">
                    <a:solidFill>
                      <a:srgbClr val="CCEB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 anchor="ctr">
                    <a:solidFill>
                      <a:srgbClr val="73C4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948629"/>
                  </a:ext>
                </a:extLst>
              </a:tr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</a:t>
                      </a:r>
                    </a:p>
                  </a:txBody>
                  <a:tcPr anchor="ctr">
                    <a:solidFill>
                      <a:srgbClr val="A59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anchor="ctr">
                    <a:solidFill>
                      <a:srgbClr val="D9E5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 anchor="ctr">
                    <a:solidFill>
                      <a:srgbClr val="73C4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3119"/>
                  </a:ext>
                </a:extLst>
              </a:tr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06875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8CB6CF7-C85F-5969-A7A0-3B858EC80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790154"/>
              </p:ext>
            </p:extLst>
          </p:nvPr>
        </p:nvGraphicFramePr>
        <p:xfrm>
          <a:off x="6592167" y="3036216"/>
          <a:ext cx="3330282" cy="2781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5047">
                  <a:extLst>
                    <a:ext uri="{9D8B030D-6E8A-4147-A177-3AD203B41FA5}">
                      <a16:colId xmlns:a16="http://schemas.microsoft.com/office/drawing/2014/main" val="4181925279"/>
                    </a:ext>
                  </a:extLst>
                </a:gridCol>
                <a:gridCol w="555047">
                  <a:extLst>
                    <a:ext uri="{9D8B030D-6E8A-4147-A177-3AD203B41FA5}">
                      <a16:colId xmlns:a16="http://schemas.microsoft.com/office/drawing/2014/main" val="1994938385"/>
                    </a:ext>
                  </a:extLst>
                </a:gridCol>
                <a:gridCol w="555047">
                  <a:extLst>
                    <a:ext uri="{9D8B030D-6E8A-4147-A177-3AD203B41FA5}">
                      <a16:colId xmlns:a16="http://schemas.microsoft.com/office/drawing/2014/main" val="3998367811"/>
                    </a:ext>
                  </a:extLst>
                </a:gridCol>
                <a:gridCol w="555047">
                  <a:extLst>
                    <a:ext uri="{9D8B030D-6E8A-4147-A177-3AD203B41FA5}">
                      <a16:colId xmlns:a16="http://schemas.microsoft.com/office/drawing/2014/main" val="2212329117"/>
                    </a:ext>
                  </a:extLst>
                </a:gridCol>
                <a:gridCol w="555047">
                  <a:extLst>
                    <a:ext uri="{9D8B030D-6E8A-4147-A177-3AD203B41FA5}">
                      <a16:colId xmlns:a16="http://schemas.microsoft.com/office/drawing/2014/main" val="2748744248"/>
                    </a:ext>
                  </a:extLst>
                </a:gridCol>
                <a:gridCol w="555047">
                  <a:extLst>
                    <a:ext uri="{9D8B030D-6E8A-4147-A177-3AD203B41FA5}">
                      <a16:colId xmlns:a16="http://schemas.microsoft.com/office/drawing/2014/main" val="1885627668"/>
                    </a:ext>
                  </a:extLst>
                </a:gridCol>
              </a:tblGrid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981863"/>
                  </a:ext>
                </a:extLst>
              </a:tr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615199"/>
                  </a:ext>
                </a:extLst>
              </a:tr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208430"/>
                  </a:ext>
                </a:extLst>
              </a:tr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24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948629"/>
                  </a:ext>
                </a:extLst>
              </a:tr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3119"/>
                  </a:ext>
                </a:extLst>
              </a:tr>
              <a:tr h="463552"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068758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3CDA08E-3BC2-DC9C-74C7-F49AE0CE792F}"/>
              </a:ext>
            </a:extLst>
          </p:cNvPr>
          <p:cNvSpPr txBox="1"/>
          <p:nvPr/>
        </p:nvSpPr>
        <p:spPr>
          <a:xfrm>
            <a:off x="1570301" y="5862572"/>
            <a:ext cx="3557128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</a:rPr>
              <a:t>Input processing raster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FB1CA-1FE2-5DA6-BBBC-7A4E207B2C07}"/>
              </a:ext>
            </a:extLst>
          </p:cNvPr>
          <p:cNvSpPr txBox="1"/>
          <p:nvPr/>
        </p:nvSpPr>
        <p:spPr>
          <a:xfrm>
            <a:off x="6671772" y="5862572"/>
            <a:ext cx="326010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</a:rPr>
              <a:t>Output raster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C2D45B6-138F-A079-DF07-C1E25B07D5A3}"/>
              </a:ext>
            </a:extLst>
          </p:cNvPr>
          <p:cNvSpPr/>
          <p:nvPr/>
        </p:nvSpPr>
        <p:spPr bwMode="auto">
          <a:xfrm>
            <a:off x="2965469" y="3459637"/>
            <a:ext cx="2328421" cy="386499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</a:rPr>
              <a:t>Focal statistic </a:t>
            </a:r>
            <a:r>
              <a:rPr lang="en-GB" sz="16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GB" sz="1600" dirty="0">
                <a:solidFill>
                  <a:schemeClr val="bg1"/>
                </a:solidFill>
              </a:rPr>
              <a:t>sum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71BBB647-287A-7364-A6A7-D4A65CEB1C43}"/>
              </a:ext>
            </a:extLst>
          </p:cNvPr>
          <p:cNvSpPr/>
          <p:nvPr/>
        </p:nvSpPr>
        <p:spPr bwMode="auto">
          <a:xfrm>
            <a:off x="5086500" y="4260915"/>
            <a:ext cx="1442301" cy="782425"/>
          </a:xfrm>
          <a:prstGeom prst="rightArrow">
            <a:avLst/>
          </a:prstGeom>
          <a:solidFill>
            <a:schemeClr val="tx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6D3BF5-F99A-5952-BC30-4ECC5712AC55}"/>
              </a:ext>
            </a:extLst>
          </p:cNvPr>
          <p:cNvCxnSpPr>
            <a:cxnSpLocks/>
          </p:cNvCxnSpPr>
          <p:nvPr/>
        </p:nvCxnSpPr>
        <p:spPr bwMode="auto">
          <a:xfrm>
            <a:off x="9402456" y="4688742"/>
            <a:ext cx="1164993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106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80E4-F2C7-7445-984B-CCF6ED28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Zonal statistics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8471-37F8-2045-B294-16B4788C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z="2800" dirty="0"/>
              <a:t>A single output value is computed for every zone in the input zone dataset.</a:t>
            </a:r>
          </a:p>
          <a:p>
            <a:pPr lvl="1"/>
            <a:r>
              <a:rPr lang="en-GB" sz="2800" dirty="0"/>
              <a:t>A zone is all the cells in a raster that have the same value, whether or not they are contiguous.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F5CF40E-41F2-C01D-ADDE-72B83CBCC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24228"/>
              </p:ext>
            </p:extLst>
          </p:nvPr>
        </p:nvGraphicFramePr>
        <p:xfrm>
          <a:off x="1447538" y="3512710"/>
          <a:ext cx="2162928" cy="2202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732">
                  <a:extLst>
                    <a:ext uri="{9D8B030D-6E8A-4147-A177-3AD203B41FA5}">
                      <a16:colId xmlns:a16="http://schemas.microsoft.com/office/drawing/2014/main" val="3183648248"/>
                    </a:ext>
                  </a:extLst>
                </a:gridCol>
                <a:gridCol w="540732">
                  <a:extLst>
                    <a:ext uri="{9D8B030D-6E8A-4147-A177-3AD203B41FA5}">
                      <a16:colId xmlns:a16="http://schemas.microsoft.com/office/drawing/2014/main" val="3826907014"/>
                    </a:ext>
                  </a:extLst>
                </a:gridCol>
                <a:gridCol w="540732">
                  <a:extLst>
                    <a:ext uri="{9D8B030D-6E8A-4147-A177-3AD203B41FA5}">
                      <a16:colId xmlns:a16="http://schemas.microsoft.com/office/drawing/2014/main" val="1543673649"/>
                    </a:ext>
                  </a:extLst>
                </a:gridCol>
                <a:gridCol w="540732">
                  <a:extLst>
                    <a:ext uri="{9D8B030D-6E8A-4147-A177-3AD203B41FA5}">
                      <a16:colId xmlns:a16="http://schemas.microsoft.com/office/drawing/2014/main" val="219059234"/>
                    </a:ext>
                  </a:extLst>
                </a:gridCol>
              </a:tblGrid>
              <a:tr h="550661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666481"/>
                  </a:ext>
                </a:extLst>
              </a:tr>
              <a:tr h="55066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A59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A59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991100"/>
                  </a:ext>
                </a:extLst>
              </a:tr>
              <a:tr h="550661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A59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78477"/>
                  </a:ext>
                </a:extLst>
              </a:tr>
              <a:tr h="550661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8596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C469D6-5ADA-F3D1-07E4-C462A2E02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82173"/>
              </p:ext>
            </p:extLst>
          </p:nvPr>
        </p:nvGraphicFramePr>
        <p:xfrm>
          <a:off x="4098041" y="3512904"/>
          <a:ext cx="2162928" cy="2202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732">
                  <a:extLst>
                    <a:ext uri="{9D8B030D-6E8A-4147-A177-3AD203B41FA5}">
                      <a16:colId xmlns:a16="http://schemas.microsoft.com/office/drawing/2014/main" val="3183648248"/>
                    </a:ext>
                  </a:extLst>
                </a:gridCol>
                <a:gridCol w="540732">
                  <a:extLst>
                    <a:ext uri="{9D8B030D-6E8A-4147-A177-3AD203B41FA5}">
                      <a16:colId xmlns:a16="http://schemas.microsoft.com/office/drawing/2014/main" val="3826907014"/>
                    </a:ext>
                  </a:extLst>
                </a:gridCol>
                <a:gridCol w="540732">
                  <a:extLst>
                    <a:ext uri="{9D8B030D-6E8A-4147-A177-3AD203B41FA5}">
                      <a16:colId xmlns:a16="http://schemas.microsoft.com/office/drawing/2014/main" val="1543673649"/>
                    </a:ext>
                  </a:extLst>
                </a:gridCol>
                <a:gridCol w="540732">
                  <a:extLst>
                    <a:ext uri="{9D8B030D-6E8A-4147-A177-3AD203B41FA5}">
                      <a16:colId xmlns:a16="http://schemas.microsoft.com/office/drawing/2014/main" val="219059234"/>
                    </a:ext>
                  </a:extLst>
                </a:gridCol>
              </a:tblGrid>
              <a:tr h="550273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666481"/>
                  </a:ext>
                </a:extLst>
              </a:tr>
              <a:tr h="550661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A59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991100"/>
                  </a:ext>
                </a:extLst>
              </a:tr>
              <a:tr h="55066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A59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78477"/>
                  </a:ext>
                </a:extLst>
              </a:tr>
              <a:tr h="550661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A59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859634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DA28522-8798-B014-4456-F011F2FC6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441441"/>
              </p:ext>
            </p:extLst>
          </p:nvPr>
        </p:nvGraphicFramePr>
        <p:xfrm>
          <a:off x="8773737" y="3512710"/>
          <a:ext cx="2162928" cy="2202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732">
                  <a:extLst>
                    <a:ext uri="{9D8B030D-6E8A-4147-A177-3AD203B41FA5}">
                      <a16:colId xmlns:a16="http://schemas.microsoft.com/office/drawing/2014/main" val="3183648248"/>
                    </a:ext>
                  </a:extLst>
                </a:gridCol>
                <a:gridCol w="540732">
                  <a:extLst>
                    <a:ext uri="{9D8B030D-6E8A-4147-A177-3AD203B41FA5}">
                      <a16:colId xmlns:a16="http://schemas.microsoft.com/office/drawing/2014/main" val="3826907014"/>
                    </a:ext>
                  </a:extLst>
                </a:gridCol>
                <a:gridCol w="540732">
                  <a:extLst>
                    <a:ext uri="{9D8B030D-6E8A-4147-A177-3AD203B41FA5}">
                      <a16:colId xmlns:a16="http://schemas.microsoft.com/office/drawing/2014/main" val="1543673649"/>
                    </a:ext>
                  </a:extLst>
                </a:gridCol>
                <a:gridCol w="540732">
                  <a:extLst>
                    <a:ext uri="{9D8B030D-6E8A-4147-A177-3AD203B41FA5}">
                      <a16:colId xmlns:a16="http://schemas.microsoft.com/office/drawing/2014/main" val="219059234"/>
                    </a:ext>
                  </a:extLst>
                </a:gridCol>
              </a:tblGrid>
              <a:tr h="550661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U Passata"/>
                          <a:ea typeface="+mn-ea"/>
                          <a:cs typeface="+mn-cs"/>
                        </a:rPr>
                        <a:t>2</a:t>
                      </a:r>
                      <a:endParaRPr lang="en-GB" dirty="0"/>
                    </a:p>
                  </a:txBody>
                  <a:tcPr>
                    <a:solidFill>
                      <a:srgbClr val="A59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U Passata"/>
                          <a:ea typeface="+mn-ea"/>
                          <a:cs typeface="+mn-cs"/>
                        </a:rPr>
                        <a:t>2</a:t>
                      </a:r>
                      <a:endParaRPr lang="en-GB" dirty="0"/>
                    </a:p>
                  </a:txBody>
                  <a:tcPr>
                    <a:solidFill>
                      <a:srgbClr val="A59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666481"/>
                  </a:ext>
                </a:extLst>
              </a:tr>
              <a:tr h="55066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A59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A59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991100"/>
                  </a:ext>
                </a:extLst>
              </a:tr>
              <a:tr h="550661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U Passata"/>
                          <a:ea typeface="+mn-ea"/>
                          <a:cs typeface="+mn-cs"/>
                        </a:rPr>
                        <a:t>2</a:t>
                      </a:r>
                      <a:endParaRPr lang="en-GB" dirty="0"/>
                    </a:p>
                  </a:txBody>
                  <a:tcPr>
                    <a:solidFill>
                      <a:srgbClr val="A59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U Passata"/>
                          <a:ea typeface="+mn-ea"/>
                          <a:cs typeface="+mn-cs"/>
                        </a:rPr>
                        <a:t>2</a:t>
                      </a:r>
                      <a:endParaRPr lang="en-GB" dirty="0"/>
                    </a:p>
                  </a:txBody>
                  <a:tcPr>
                    <a:solidFill>
                      <a:srgbClr val="A59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A59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78477"/>
                  </a:ext>
                </a:extLst>
              </a:tr>
              <a:tr h="550661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A59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D8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D8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8596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6436F9-488A-E08F-7977-ED2E7229A9E3}"/>
              </a:ext>
            </a:extLst>
          </p:cNvPr>
          <p:cNvSpPr txBox="1"/>
          <p:nvPr/>
        </p:nvSpPr>
        <p:spPr>
          <a:xfrm>
            <a:off x="1470582" y="5778156"/>
            <a:ext cx="211160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</a:rPr>
              <a:t>Zone raster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2D15A-3B78-8E63-E61B-0263E6D21251}"/>
              </a:ext>
            </a:extLst>
          </p:cNvPr>
          <p:cNvSpPr txBox="1"/>
          <p:nvPr/>
        </p:nvSpPr>
        <p:spPr>
          <a:xfrm>
            <a:off x="4142217" y="5778156"/>
            <a:ext cx="210775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</a:rPr>
              <a:t>Values raster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3CD95-B549-00B8-E0C1-E2B69DCAE123}"/>
              </a:ext>
            </a:extLst>
          </p:cNvPr>
          <p:cNvSpPr txBox="1"/>
          <p:nvPr/>
        </p:nvSpPr>
        <p:spPr>
          <a:xfrm>
            <a:off x="8808102" y="5778156"/>
            <a:ext cx="2117563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dirty="0">
                <a:latin typeface="+mn-lt"/>
              </a:rPr>
              <a:t>Output raster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D02C0FC-74A5-975A-1844-6E979AF85D66}"/>
              </a:ext>
            </a:extLst>
          </p:cNvPr>
          <p:cNvSpPr/>
          <p:nvPr/>
        </p:nvSpPr>
        <p:spPr bwMode="auto">
          <a:xfrm>
            <a:off x="6438507" y="4222820"/>
            <a:ext cx="2205871" cy="782425"/>
          </a:xfrm>
          <a:prstGeom prst="rightArrow">
            <a:avLst/>
          </a:prstGeom>
          <a:solidFill>
            <a:schemeClr val="tx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E1C3E46-2E5B-FEEC-9E76-EC29AA68B945}"/>
              </a:ext>
            </a:extLst>
          </p:cNvPr>
          <p:cNvSpPr/>
          <p:nvPr/>
        </p:nvSpPr>
        <p:spPr bwMode="auto">
          <a:xfrm>
            <a:off x="6368545" y="3874416"/>
            <a:ext cx="2328421" cy="386499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</a:rPr>
              <a:t>Zonal statistic </a:t>
            </a:r>
            <a:r>
              <a:rPr lang="en-GB" sz="16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GB" sz="1600" dirty="0">
                <a:solidFill>
                  <a:schemeClr val="bg1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208081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7427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GB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GB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GB" sz="6600" b="1" dirty="0">
                <a:solidFill>
                  <a:srgbClr val="00B050"/>
                </a:solidFill>
                <a:latin typeface="+mj-lt"/>
              </a:rPr>
              <a:t>Ready to continue?</a:t>
            </a:r>
          </a:p>
        </p:txBody>
      </p:sp>
    </p:spTree>
    <p:extLst>
      <p:ext uri="{BB962C8B-B14F-4D97-AF65-F5344CB8AC3E}">
        <p14:creationId xmlns:p14="http://schemas.microsoft.com/office/powerpoint/2010/main" val="238557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75D7-E627-AD32-4686-B51D8A6C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 format Types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CCDCB7F6-C5C9-C4E0-6AB8-C242AED52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095" y="4682835"/>
            <a:ext cx="10222987" cy="1211551"/>
          </a:xfrm>
          <a:solidFill>
            <a:schemeClr val="accent2"/>
          </a:solidFill>
        </p:spPr>
        <p:txBody>
          <a:bodyPr anchor="ctr"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All these can be loaded using either </a:t>
            </a:r>
            <a:r>
              <a:rPr lang="en-GB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rgdal</a:t>
            </a:r>
            <a:r>
              <a:rPr lang="en-GB" sz="3200" dirty="0">
                <a:solidFill>
                  <a:schemeClr val="bg1"/>
                </a:solidFill>
              </a:rPr>
              <a:t> (</a:t>
            </a:r>
            <a:r>
              <a:rPr lang="en-GB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readGDAL</a:t>
            </a:r>
            <a:r>
              <a:rPr lang="en-GB" sz="3200" dirty="0">
                <a:solidFill>
                  <a:schemeClr val="bg1"/>
                </a:solidFill>
              </a:rPr>
              <a:t>) or </a:t>
            </a: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</a:t>
            </a:r>
            <a:r>
              <a:rPr lang="en-GB" sz="3200" dirty="0">
                <a:solidFill>
                  <a:schemeClr val="bg1"/>
                </a:solidFill>
              </a:rPr>
              <a:t> (</a:t>
            </a: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</a:t>
            </a:r>
            <a:r>
              <a:rPr lang="en-GB" sz="3200" dirty="0">
                <a:solidFill>
                  <a:schemeClr val="bg1"/>
                </a:solidFill>
              </a:rPr>
              <a:t>)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CAB84-4D81-8696-4AEF-AF541309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03CA-D9DC-754E-91D5-F5478FAD618F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33ABA-7BFD-0A5C-B026-ADA0606CFEF8}"/>
              </a:ext>
            </a:extLst>
          </p:cNvPr>
          <p:cNvGrpSpPr/>
          <p:nvPr/>
        </p:nvGrpSpPr>
        <p:grpSpPr>
          <a:xfrm>
            <a:off x="641351" y="1466361"/>
            <a:ext cx="1878012" cy="1878012"/>
            <a:chOff x="5826654" y="2362495"/>
            <a:chExt cx="1878012" cy="1878012"/>
          </a:xfrm>
        </p:grpSpPr>
        <p:pic>
          <p:nvPicPr>
            <p:cNvPr id="11" name="Content Placeholder 5" descr="Paper with solid fill">
              <a:extLst>
                <a:ext uri="{FF2B5EF4-FFF2-40B4-BE49-F238E27FC236}">
                  <a16:creationId xmlns:a16="http://schemas.microsoft.com/office/drawing/2014/main" id="{29427AE1-EC1E-D5C3-EE6B-3E9ECA32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5826654" y="2362495"/>
              <a:ext cx="1878012" cy="187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B605DB6-66CC-BC73-68A6-5108B3E37DD0}"/>
                </a:ext>
              </a:extLst>
            </p:cNvPr>
            <p:cNvSpPr/>
            <p:nvPr/>
          </p:nvSpPr>
          <p:spPr bwMode="auto">
            <a:xfrm>
              <a:off x="6028266" y="3222920"/>
              <a:ext cx="1447800" cy="482600"/>
            </a:xfrm>
            <a:prstGeom prst="roundRect">
              <a:avLst/>
            </a:prstGeom>
            <a:solidFill>
              <a:schemeClr val="tx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en-GB" sz="2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GRD</a:t>
              </a:r>
              <a:endPara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EBC426F-B700-7551-1F19-56A1A681284B}"/>
              </a:ext>
            </a:extLst>
          </p:cNvPr>
          <p:cNvSpPr txBox="1"/>
          <p:nvPr/>
        </p:nvSpPr>
        <p:spPr>
          <a:xfrm>
            <a:off x="902567" y="3321577"/>
            <a:ext cx="135558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/>
              <a:t>Native' raster package format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A7D47D-CA96-99D1-AD97-D96F3F394612}"/>
              </a:ext>
            </a:extLst>
          </p:cNvPr>
          <p:cNvGrpSpPr/>
          <p:nvPr/>
        </p:nvGrpSpPr>
        <p:grpSpPr>
          <a:xfrm>
            <a:off x="2434131" y="1466361"/>
            <a:ext cx="1878012" cy="1878012"/>
            <a:chOff x="5826654" y="2390776"/>
            <a:chExt cx="1878012" cy="1878012"/>
          </a:xfrm>
        </p:grpSpPr>
        <p:pic>
          <p:nvPicPr>
            <p:cNvPr id="17" name="Content Placeholder 5" descr="Paper with solid fill">
              <a:extLst>
                <a:ext uri="{FF2B5EF4-FFF2-40B4-BE49-F238E27FC236}">
                  <a16:creationId xmlns:a16="http://schemas.microsoft.com/office/drawing/2014/main" id="{B154D4CA-2C5A-2A50-B196-C38E5CBED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5826654" y="2390776"/>
              <a:ext cx="1878012" cy="187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74DCF3A-35F5-2354-4510-07E65A33075E}"/>
                </a:ext>
              </a:extLst>
            </p:cNvPr>
            <p:cNvSpPr/>
            <p:nvPr/>
          </p:nvSpPr>
          <p:spPr bwMode="auto">
            <a:xfrm>
              <a:off x="6028266" y="3251201"/>
              <a:ext cx="1447800" cy="482600"/>
            </a:xfrm>
            <a:prstGeom prst="roundRect">
              <a:avLst/>
            </a:prstGeom>
            <a:solidFill>
              <a:schemeClr val="tx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en-GB" sz="2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ASC</a:t>
              </a:r>
              <a:endPara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9B105F-2DA9-8553-5449-A2BC80EF673E}"/>
              </a:ext>
            </a:extLst>
          </p:cNvPr>
          <p:cNvSpPr txBox="1"/>
          <p:nvPr/>
        </p:nvSpPr>
        <p:spPr>
          <a:xfrm>
            <a:off x="2695347" y="3321577"/>
            <a:ext cx="13555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/>
              <a:t>ESRI Ascii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D77E2-D1F2-8202-B75D-2332D81AAC68}"/>
              </a:ext>
            </a:extLst>
          </p:cNvPr>
          <p:cNvGrpSpPr/>
          <p:nvPr/>
        </p:nvGrpSpPr>
        <p:grpSpPr>
          <a:xfrm>
            <a:off x="4226911" y="1466361"/>
            <a:ext cx="1878012" cy="1878012"/>
            <a:chOff x="5826654" y="2390776"/>
            <a:chExt cx="1878012" cy="1878012"/>
          </a:xfrm>
        </p:grpSpPr>
        <p:pic>
          <p:nvPicPr>
            <p:cNvPr id="20" name="Content Placeholder 5" descr="Paper with solid fill">
              <a:extLst>
                <a:ext uri="{FF2B5EF4-FFF2-40B4-BE49-F238E27FC236}">
                  <a16:creationId xmlns:a16="http://schemas.microsoft.com/office/drawing/2014/main" id="{9EDE2D5E-2C2F-4515-126A-F4053C1F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5826654" y="2390776"/>
              <a:ext cx="1878012" cy="187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906932E-C637-353D-B203-A8842CB0282A}"/>
                </a:ext>
              </a:extLst>
            </p:cNvPr>
            <p:cNvSpPr/>
            <p:nvPr/>
          </p:nvSpPr>
          <p:spPr bwMode="auto">
            <a:xfrm>
              <a:off x="6028266" y="3251201"/>
              <a:ext cx="1447800" cy="482600"/>
            </a:xfrm>
            <a:prstGeom prst="roundRect">
              <a:avLst/>
            </a:prstGeom>
            <a:solidFill>
              <a:schemeClr val="tx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en-GB" sz="2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rPr>
                <a:t>TIF</a:t>
              </a:r>
              <a:endPara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62C6EA5-360C-3CDE-FA96-9C4BD356D6C8}"/>
              </a:ext>
            </a:extLst>
          </p:cNvPr>
          <p:cNvSpPr txBox="1"/>
          <p:nvPr/>
        </p:nvSpPr>
        <p:spPr>
          <a:xfrm>
            <a:off x="4488127" y="3321577"/>
            <a:ext cx="135558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 err="1"/>
              <a:t>GeoTiff</a:t>
            </a:r>
            <a:r>
              <a:rPr lang="en-GB" dirty="0"/>
              <a:t> requires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rgdal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7116A7-9D1B-D0F7-F84B-A9D70ACCA686}"/>
              </a:ext>
            </a:extLst>
          </p:cNvPr>
          <p:cNvGrpSpPr/>
          <p:nvPr/>
        </p:nvGrpSpPr>
        <p:grpSpPr>
          <a:xfrm>
            <a:off x="7812471" y="1466361"/>
            <a:ext cx="1878012" cy="1878012"/>
            <a:chOff x="5826654" y="2390776"/>
            <a:chExt cx="1878012" cy="1878012"/>
          </a:xfrm>
        </p:grpSpPr>
        <p:pic>
          <p:nvPicPr>
            <p:cNvPr id="26" name="Content Placeholder 5" descr="Paper with solid fill">
              <a:extLst>
                <a:ext uri="{FF2B5EF4-FFF2-40B4-BE49-F238E27FC236}">
                  <a16:creationId xmlns:a16="http://schemas.microsoft.com/office/drawing/2014/main" id="{9C64FFB8-3D30-BC47-3DE3-D1FE9315D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5826654" y="2390776"/>
              <a:ext cx="1878012" cy="187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91C71FE-7255-6A85-D4DA-58D26DC67CAF}"/>
                </a:ext>
              </a:extLst>
            </p:cNvPr>
            <p:cNvSpPr/>
            <p:nvPr/>
          </p:nvSpPr>
          <p:spPr bwMode="auto">
            <a:xfrm>
              <a:off x="6028266" y="3251201"/>
              <a:ext cx="1447800" cy="482600"/>
            </a:xfrm>
            <a:prstGeom prst="roundRect">
              <a:avLst/>
            </a:prstGeom>
            <a:solidFill>
              <a:schemeClr val="tx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800" dirty="0">
                  <a:solidFill>
                    <a:schemeClr val="bg1"/>
                  </a:solidFill>
                  <a:latin typeface="AU Passata" pitchFamily="34" charset="0"/>
                </a:rPr>
                <a:t>BILL</a:t>
              </a:r>
              <a:endPara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BF9F856-7C8A-D22B-0821-A48EFDD14AB4}"/>
              </a:ext>
            </a:extLst>
          </p:cNvPr>
          <p:cNvSpPr txBox="1"/>
          <p:nvPr/>
        </p:nvSpPr>
        <p:spPr>
          <a:xfrm>
            <a:off x="8073687" y="3321577"/>
            <a:ext cx="135558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/>
              <a:t>ESRI native raster format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9CA951-AF02-EFAD-EE65-B99060E1CA37}"/>
              </a:ext>
            </a:extLst>
          </p:cNvPr>
          <p:cNvGrpSpPr/>
          <p:nvPr/>
        </p:nvGrpSpPr>
        <p:grpSpPr>
          <a:xfrm>
            <a:off x="9605249" y="1466361"/>
            <a:ext cx="1878012" cy="1878012"/>
            <a:chOff x="5826654" y="2390776"/>
            <a:chExt cx="1878012" cy="1878012"/>
          </a:xfrm>
        </p:grpSpPr>
        <p:pic>
          <p:nvPicPr>
            <p:cNvPr id="29" name="Content Placeholder 5" descr="Paper with solid fill">
              <a:extLst>
                <a:ext uri="{FF2B5EF4-FFF2-40B4-BE49-F238E27FC236}">
                  <a16:creationId xmlns:a16="http://schemas.microsoft.com/office/drawing/2014/main" id="{E7028216-8C8A-1C03-F509-752E0542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5826654" y="2390776"/>
              <a:ext cx="1878012" cy="187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61F1044-D21C-F0E0-6F88-69F77C0AB375}"/>
                </a:ext>
              </a:extLst>
            </p:cNvPr>
            <p:cNvSpPr/>
            <p:nvPr/>
          </p:nvSpPr>
          <p:spPr bwMode="auto">
            <a:xfrm>
              <a:off x="6028266" y="3251201"/>
              <a:ext cx="1447800" cy="482600"/>
            </a:xfrm>
            <a:prstGeom prst="roundRect">
              <a:avLst/>
            </a:prstGeom>
            <a:solidFill>
              <a:schemeClr val="tx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800" dirty="0">
                  <a:solidFill>
                    <a:schemeClr val="bg1"/>
                  </a:solidFill>
                  <a:latin typeface="AU Passata" pitchFamily="34" charset="0"/>
                </a:rPr>
                <a:t>IMG</a:t>
              </a:r>
              <a:endPara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24CBE4-AB45-2FBA-8A4F-D4BBE3A639AB}"/>
              </a:ext>
            </a:extLst>
          </p:cNvPr>
          <p:cNvSpPr txBox="1"/>
          <p:nvPr/>
        </p:nvSpPr>
        <p:spPr>
          <a:xfrm>
            <a:off x="9866465" y="3321577"/>
            <a:ext cx="135558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 err="1"/>
              <a:t>Erdas</a:t>
            </a:r>
            <a:r>
              <a:rPr lang="en-GB" dirty="0"/>
              <a:t> Imagine Images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1102A3-D0DC-B2AD-AB81-8D7C2E323AC8}"/>
              </a:ext>
            </a:extLst>
          </p:cNvPr>
          <p:cNvGrpSpPr/>
          <p:nvPr/>
        </p:nvGrpSpPr>
        <p:grpSpPr>
          <a:xfrm>
            <a:off x="6019691" y="1466361"/>
            <a:ext cx="1878012" cy="1878012"/>
            <a:chOff x="5826654" y="2390776"/>
            <a:chExt cx="1878012" cy="1878012"/>
          </a:xfrm>
        </p:grpSpPr>
        <p:pic>
          <p:nvPicPr>
            <p:cNvPr id="23" name="Content Placeholder 5" descr="Paper with solid fill">
              <a:extLst>
                <a:ext uri="{FF2B5EF4-FFF2-40B4-BE49-F238E27FC236}">
                  <a16:creationId xmlns:a16="http://schemas.microsoft.com/office/drawing/2014/main" id="{BDC6482F-2543-A1BA-616C-4818B0A2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5826654" y="2390776"/>
              <a:ext cx="1878012" cy="187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A3DE5FD-296E-DEDB-C572-B4D9B41DD782}"/>
                </a:ext>
              </a:extLst>
            </p:cNvPr>
            <p:cNvSpPr/>
            <p:nvPr/>
          </p:nvSpPr>
          <p:spPr bwMode="auto">
            <a:xfrm>
              <a:off x="6028266" y="3251201"/>
              <a:ext cx="1447800" cy="482600"/>
            </a:xfrm>
            <a:prstGeom prst="roundRect">
              <a:avLst/>
            </a:prstGeom>
            <a:solidFill>
              <a:schemeClr val="tx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800" dirty="0">
                  <a:solidFill>
                    <a:schemeClr val="bg1"/>
                  </a:solidFill>
                  <a:latin typeface="AU Passata" pitchFamily="34" charset="0"/>
                </a:rPr>
                <a:t>NC</a:t>
              </a:r>
              <a:endPara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1EDD3C6-4619-8453-D552-ABB3B17D6E0E}"/>
              </a:ext>
            </a:extLst>
          </p:cNvPr>
          <p:cNvSpPr txBox="1"/>
          <p:nvPr/>
        </p:nvSpPr>
        <p:spPr>
          <a:xfrm>
            <a:off x="6280907" y="3321577"/>
            <a:ext cx="135558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 err="1"/>
              <a:t>netCDF</a:t>
            </a:r>
            <a:r>
              <a:rPr lang="en-GB" dirty="0"/>
              <a:t> requires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ncdf4</a:t>
            </a:r>
          </a:p>
        </p:txBody>
      </p:sp>
    </p:spTree>
    <p:extLst>
      <p:ext uri="{BB962C8B-B14F-4D97-AF65-F5344CB8AC3E}">
        <p14:creationId xmlns:p14="http://schemas.microsoft.com/office/powerpoint/2010/main" val="958086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009D-EC0A-A902-3411-F4A68942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 can find Raster DATA</a:t>
            </a:r>
            <a:br>
              <a:rPr lang="en-GB" dirty="0"/>
            </a:br>
            <a:r>
              <a:rPr lang="en-GB" b="0" dirty="0"/>
              <a:t>Base </a:t>
            </a:r>
            <a:r>
              <a:rPr lang="en-GB" b="0" dirty="0" err="1"/>
              <a:t>rasters</a:t>
            </a:r>
            <a:endParaRPr lang="en-GB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295C-515A-1E4C-4A9F-3D22EE9E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3CBD-E45F-CC40-A685-3E4E6727036E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8772A2-8A20-6927-2BAA-1633E672D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8" y="1861752"/>
            <a:ext cx="4884044" cy="393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268CE-EB47-8BBB-7FCE-21DFEE5577F1}"/>
              </a:ext>
            </a:extLst>
          </p:cNvPr>
          <p:cNvSpPr txBox="1"/>
          <p:nvPr/>
        </p:nvSpPr>
        <p:spPr>
          <a:xfrm>
            <a:off x="1151583" y="5897563"/>
            <a:ext cx="253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bit.ly</a:t>
            </a:r>
            <a:r>
              <a:rPr lang="en-GB" dirty="0"/>
              <a:t>/2H9ZZ9d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C0BDB4-48FA-BF3E-814E-674CC3D2DE85}"/>
              </a:ext>
            </a:extLst>
          </p:cNvPr>
          <p:cNvGrpSpPr/>
          <p:nvPr/>
        </p:nvGrpSpPr>
        <p:grpSpPr>
          <a:xfrm>
            <a:off x="2501959" y="3865364"/>
            <a:ext cx="4961398" cy="1930857"/>
            <a:chOff x="2798510" y="5516148"/>
            <a:chExt cx="4961398" cy="19308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93F952-1EFD-5D7E-DEFC-F614967FC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657" b="25621"/>
            <a:stretch/>
          </p:blipFill>
          <p:spPr>
            <a:xfrm>
              <a:off x="2798722" y="5897563"/>
              <a:ext cx="4961186" cy="154944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07F2F0-1981-908C-CF90-562F92BD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1615"/>
            <a:stretch/>
          </p:blipFill>
          <p:spPr>
            <a:xfrm>
              <a:off x="2798510" y="5516148"/>
              <a:ext cx="4961186" cy="3970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CA0AC5-C405-48C6-CAD8-13BB4AC53FC8}"/>
              </a:ext>
            </a:extLst>
          </p:cNvPr>
          <p:cNvGrpSpPr>
            <a:grpSpLocks noChangeAspect="1"/>
          </p:cNvGrpSpPr>
          <p:nvPr/>
        </p:nvGrpSpPr>
        <p:grpSpPr>
          <a:xfrm>
            <a:off x="7630766" y="1684689"/>
            <a:ext cx="2227709" cy="2520000"/>
            <a:chOff x="8341966" y="-764999"/>
            <a:chExt cx="2864197" cy="324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866E5B-D782-8828-BA7C-F7252FDA8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0576"/>
            <a:stretch/>
          </p:blipFill>
          <p:spPr>
            <a:xfrm>
              <a:off x="8341966" y="-764999"/>
              <a:ext cx="2864197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8AAB7C-CCE1-5213-0804-B13E7F683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25" t="70475" r="-24" b="11407"/>
            <a:stretch/>
          </p:blipFill>
          <p:spPr>
            <a:xfrm>
              <a:off x="10566401" y="-609601"/>
              <a:ext cx="428977" cy="5870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BBE935-B6C6-E214-CD20-9EEBA7DB4A42}"/>
              </a:ext>
            </a:extLst>
          </p:cNvPr>
          <p:cNvGrpSpPr>
            <a:grpSpLocks noChangeAspect="1"/>
          </p:cNvGrpSpPr>
          <p:nvPr/>
        </p:nvGrpSpPr>
        <p:grpSpPr>
          <a:xfrm>
            <a:off x="9516011" y="3154274"/>
            <a:ext cx="2227709" cy="2520000"/>
            <a:chOff x="8341966" y="2657563"/>
            <a:chExt cx="2864197" cy="324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CBF9CC-6C1C-781C-145D-CDBABB81D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576"/>
            <a:stretch/>
          </p:blipFill>
          <p:spPr>
            <a:xfrm>
              <a:off x="8341966" y="2657563"/>
              <a:ext cx="2864197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F6A2AB-E99A-4F75-E8F2-4EA9EFB79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739" t="70713" r="-490" b="13471"/>
            <a:stretch/>
          </p:blipFill>
          <p:spPr>
            <a:xfrm>
              <a:off x="10515018" y="2842472"/>
              <a:ext cx="443538" cy="512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167863-C5D6-D664-1A79-FC29B62D3305}"/>
              </a:ext>
            </a:extLst>
          </p:cNvPr>
          <p:cNvSpPr txBox="1"/>
          <p:nvPr/>
        </p:nvSpPr>
        <p:spPr>
          <a:xfrm>
            <a:off x="7631288" y="1399647"/>
            <a:ext cx="2201333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Elevation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F503C-2E17-33E3-F58F-0701970F1FE5}"/>
              </a:ext>
            </a:extLst>
          </p:cNvPr>
          <p:cNvSpPr txBox="1"/>
          <p:nvPr/>
        </p:nvSpPr>
        <p:spPr>
          <a:xfrm>
            <a:off x="9516532" y="2872847"/>
            <a:ext cx="2190045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Land cover</a:t>
            </a:r>
          </a:p>
        </p:txBody>
      </p:sp>
    </p:spTree>
    <p:extLst>
      <p:ext uri="{BB962C8B-B14F-4D97-AF65-F5344CB8AC3E}">
        <p14:creationId xmlns:p14="http://schemas.microsoft.com/office/powerpoint/2010/main" val="1463906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009D-EC0A-A902-3411-F4A68942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 can find Raster DATA</a:t>
            </a:r>
            <a:br>
              <a:rPr lang="en-GB" dirty="0"/>
            </a:br>
            <a:r>
              <a:rPr lang="en-GB" b="0" dirty="0"/>
              <a:t>Climate Variables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F7A3D6-92D0-FCCB-C38F-C74EC5A9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912" y="1958975"/>
            <a:ext cx="6370639" cy="3937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295C-515A-1E4C-4A9F-3D22EE9E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3CBD-E45F-CC40-A685-3E4E6727036E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268CE-EB47-8BBB-7FCE-21DFEE5577F1}"/>
              </a:ext>
            </a:extLst>
          </p:cNvPr>
          <p:cNvSpPr txBox="1"/>
          <p:nvPr/>
        </p:nvSpPr>
        <p:spPr>
          <a:xfrm>
            <a:off x="692108" y="5897563"/>
            <a:ext cx="6417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klimaatlas-dmidata.opendata.arcgis.com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90C4C-C010-DF3F-F3F9-757EAD3EA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83" y="1705232"/>
            <a:ext cx="4161548" cy="2912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C69911-EFB9-30A3-F40D-B361074B4E88}"/>
              </a:ext>
            </a:extLst>
          </p:cNvPr>
          <p:cNvSpPr txBox="1"/>
          <p:nvPr/>
        </p:nvSpPr>
        <p:spPr>
          <a:xfrm>
            <a:off x="7084539" y="4625042"/>
            <a:ext cx="4440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There is a web portal to visualize the data</a:t>
            </a:r>
          </a:p>
          <a:p>
            <a:pPr algn="ctr"/>
            <a:r>
              <a:rPr lang="en-GB" dirty="0"/>
              <a:t>https://</a:t>
            </a:r>
            <a:r>
              <a:rPr lang="en-GB" dirty="0" err="1"/>
              <a:t>bit.ly</a:t>
            </a:r>
            <a:r>
              <a:rPr lang="en-GB" dirty="0"/>
              <a:t>/3z1teF7</a:t>
            </a:r>
          </a:p>
        </p:txBody>
      </p:sp>
    </p:spTree>
    <p:extLst>
      <p:ext uri="{BB962C8B-B14F-4D97-AF65-F5344CB8AC3E}">
        <p14:creationId xmlns:p14="http://schemas.microsoft.com/office/powerpoint/2010/main" val="279848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C4CA6-9C5D-5747-BE03-CE4DCBC8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spatial information?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65A80E-6D68-7B47-8901-4E026D0A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Mathematical construct </a:t>
            </a:r>
            <a:r>
              <a:rPr lang="en-GB" sz="2400" dirty="0"/>
              <a:t>for representing objects or surfaces in the physical world as data.</a:t>
            </a:r>
          </a:p>
          <a:p>
            <a:endParaRPr lang="en-GB" sz="2400" dirty="0"/>
          </a:p>
          <a:p>
            <a:r>
              <a:rPr lang="en-GB" sz="2400" dirty="0"/>
              <a:t>For this, we need to define:</a:t>
            </a:r>
          </a:p>
          <a:p>
            <a:pPr lvl="1"/>
            <a:r>
              <a:rPr lang="en-GB" sz="2400" dirty="0"/>
              <a:t>The Physical </a:t>
            </a:r>
            <a:r>
              <a:rPr lang="en-GB" sz="2400" b="1" dirty="0"/>
              <a:t>location</a:t>
            </a:r>
            <a:r>
              <a:rPr lang="en-GB" sz="2400" dirty="0"/>
              <a:t> of objects</a:t>
            </a:r>
          </a:p>
          <a:p>
            <a:pPr lvl="2"/>
            <a:r>
              <a:rPr lang="en-GB" dirty="0">
                <a:sym typeface="Wingdings" pitchFamily="2" charset="2"/>
              </a:rPr>
              <a:t>Where they are in Earth</a:t>
            </a:r>
          </a:p>
          <a:p>
            <a:pPr lvl="2"/>
            <a:r>
              <a:rPr lang="en-GB" dirty="0">
                <a:sym typeface="Wingdings" pitchFamily="2" charset="2"/>
              </a:rPr>
              <a:t>Linked to a coordinate/projection system.</a:t>
            </a:r>
            <a:endParaRPr lang="en-GB" dirty="0"/>
          </a:p>
          <a:p>
            <a:pPr lvl="1"/>
            <a:r>
              <a:rPr lang="en-GB" sz="2400" dirty="0"/>
              <a:t>The </a:t>
            </a:r>
            <a:r>
              <a:rPr lang="en-GB" sz="2400" b="1" dirty="0"/>
              <a:t>relation</a:t>
            </a:r>
            <a:r>
              <a:rPr lang="en-GB" sz="2400" dirty="0"/>
              <a:t> between objects.</a:t>
            </a:r>
          </a:p>
          <a:p>
            <a:pPr lvl="2"/>
            <a:r>
              <a:rPr lang="en-GB" dirty="0"/>
              <a:t>How the different elements of the object are placed relative to each other.</a:t>
            </a:r>
          </a:p>
          <a:p>
            <a:pPr lvl="1"/>
            <a:r>
              <a:rPr lang="en-GB" sz="2400" dirty="0"/>
              <a:t>The </a:t>
            </a:r>
            <a:r>
              <a:rPr lang="en-GB" sz="2400" b="1" dirty="0"/>
              <a:t>attributes</a:t>
            </a:r>
            <a:r>
              <a:rPr lang="en-GB" sz="2400" dirty="0"/>
              <a:t> of the objects.</a:t>
            </a:r>
          </a:p>
          <a:p>
            <a:pPr lvl="2"/>
            <a:r>
              <a:rPr lang="en-GB" dirty="0">
                <a:sym typeface="Wingdings" pitchFamily="2" charset="2"/>
              </a:rPr>
              <a:t>The data </a:t>
            </a:r>
            <a:r>
              <a:rPr lang="en-GB" dirty="0"/>
              <a:t> to be represented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78883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009D-EC0A-A902-3411-F4A68942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 can find Raster DATA</a:t>
            </a:r>
            <a:br>
              <a:rPr lang="en-GB" dirty="0"/>
            </a:br>
            <a:r>
              <a:rPr lang="en-GB" b="0" dirty="0"/>
              <a:t>Land cover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295C-515A-1E4C-4A9F-3D22EE9E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3CBD-E45F-CC40-A685-3E4E6727036E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268CE-EB47-8BBB-7FCE-21DFEE5577F1}"/>
              </a:ext>
            </a:extLst>
          </p:cNvPr>
          <p:cNvSpPr txBox="1"/>
          <p:nvPr/>
        </p:nvSpPr>
        <p:spPr>
          <a:xfrm>
            <a:off x="8774564" y="5897563"/>
            <a:ext cx="2629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bit.ly</a:t>
            </a:r>
            <a:r>
              <a:rPr lang="en-GB" dirty="0"/>
              <a:t>/3BAXERJ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E23955-7314-6895-85BC-BEA301F5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53" t="41900"/>
          <a:stretch/>
        </p:blipFill>
        <p:spPr>
          <a:xfrm>
            <a:off x="617700" y="2554014"/>
            <a:ext cx="5171120" cy="35432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BB4427-CA87-4C44-A43A-CBA11AEE803C}"/>
              </a:ext>
            </a:extLst>
          </p:cNvPr>
          <p:cNvSpPr/>
          <p:nvPr/>
        </p:nvSpPr>
        <p:spPr bwMode="auto">
          <a:xfrm>
            <a:off x="7223760" y="2785450"/>
            <a:ext cx="3205655" cy="914400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</a:rPr>
              <a:t>National map of land use and land cover for Denmark at a  10x10 meter resolution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8384D0-18B4-4538-F0B9-9579D6F69714}"/>
              </a:ext>
            </a:extLst>
          </p:cNvPr>
          <p:cNvSpPr txBox="1"/>
          <p:nvPr/>
        </p:nvSpPr>
        <p:spPr>
          <a:xfrm>
            <a:off x="856593" y="1769789"/>
            <a:ext cx="4272455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3200" b="1" dirty="0"/>
              <a:t>BASEMAP</a:t>
            </a:r>
            <a:endParaRPr lang="en-GB" sz="3200" dirty="0"/>
          </a:p>
          <a:p>
            <a:pPr algn="ctr"/>
            <a:r>
              <a:rPr lang="en-GB" sz="1600" dirty="0"/>
              <a:t>[Land use 1990 – 2017]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94EF5-B6A9-EEF6-A264-4C75AB6CD57B}"/>
              </a:ext>
            </a:extLst>
          </p:cNvPr>
          <p:cNvSpPr txBox="1"/>
          <p:nvPr/>
        </p:nvSpPr>
        <p:spPr>
          <a:xfrm>
            <a:off x="7605417" y="4596489"/>
            <a:ext cx="2475186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Land use maps for 2005, 2011 and 2017 are ready!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F5FE2D-E27C-08A8-1C45-0803EEBBE6CB}"/>
              </a:ext>
            </a:extLst>
          </p:cNvPr>
          <p:cNvCxnSpPr>
            <a:stCxn id="15" idx="2"/>
            <a:endCxn id="23" idx="0"/>
          </p:cNvCxnSpPr>
          <p:nvPr/>
        </p:nvCxnSpPr>
        <p:spPr bwMode="auto">
          <a:xfrm>
            <a:off x="8826588" y="3699850"/>
            <a:ext cx="16422" cy="896639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28806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F5045-8402-49A8-7C36-00E922995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3" y="1587063"/>
            <a:ext cx="6205010" cy="4671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C009D-EC0A-A902-3411-F4A68942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 can find Raster DATA</a:t>
            </a:r>
            <a:br>
              <a:rPr lang="en-GB" dirty="0"/>
            </a:br>
            <a:r>
              <a:rPr lang="en-GB" b="0" dirty="0"/>
              <a:t>Specific Environmental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295C-515A-1E4C-4A9F-3D22EE9E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3CBD-E45F-CC40-A685-3E4E6727036E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E4F040-AE35-BC9C-8324-88D21F067909}"/>
              </a:ext>
            </a:extLst>
          </p:cNvPr>
          <p:cNvSpPr/>
          <p:nvPr/>
        </p:nvSpPr>
        <p:spPr bwMode="auto">
          <a:xfrm>
            <a:off x="536028" y="1671145"/>
            <a:ext cx="3836275" cy="2081048"/>
          </a:xfrm>
          <a:prstGeom prst="roundRect">
            <a:avLst>
              <a:gd name="adj" fmla="val 7576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E372C-FBFC-A0A3-14D1-84D00E8D36A3}"/>
              </a:ext>
            </a:extLst>
          </p:cNvPr>
          <p:cNvSpPr txBox="1"/>
          <p:nvPr/>
        </p:nvSpPr>
        <p:spPr>
          <a:xfrm>
            <a:off x="780393" y="3037491"/>
            <a:ext cx="3392214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Mian data source for Danish biological Data.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268CE-EB47-8BBB-7FCE-21DFEE5577F1}"/>
              </a:ext>
            </a:extLst>
          </p:cNvPr>
          <p:cNvSpPr txBox="1"/>
          <p:nvPr/>
        </p:nvSpPr>
        <p:spPr>
          <a:xfrm>
            <a:off x="1771695" y="2639356"/>
            <a:ext cx="253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miljoeportal.dk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F82F46-D842-A407-AAC9-817739C18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9" t="40794" r="14119" b="38647"/>
          <a:stretch/>
        </p:blipFill>
        <p:spPr>
          <a:xfrm>
            <a:off x="851337" y="1755228"/>
            <a:ext cx="3079531" cy="830318"/>
          </a:xfrm>
          <a:prstGeom prst="rect">
            <a:avLst/>
          </a:prstGeom>
        </p:spPr>
      </p:pic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6C61E49-3358-7FD7-5E4A-9BF7DA87E738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 bwMode="auto">
          <a:xfrm flipV="1">
            <a:off x="4382814" y="3972910"/>
            <a:ext cx="483476" cy="436179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96C2E5-97AE-A9E8-165D-ED465A04C666}"/>
              </a:ext>
            </a:extLst>
          </p:cNvPr>
          <p:cNvSpPr/>
          <p:nvPr/>
        </p:nvSpPr>
        <p:spPr bwMode="auto">
          <a:xfrm>
            <a:off x="4866290" y="3657600"/>
            <a:ext cx="1797269" cy="630620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B476A9-1118-F297-47E0-61FF8A443B29}"/>
              </a:ext>
            </a:extLst>
          </p:cNvPr>
          <p:cNvSpPr/>
          <p:nvPr/>
        </p:nvSpPr>
        <p:spPr bwMode="auto">
          <a:xfrm>
            <a:off x="2732690" y="4078013"/>
            <a:ext cx="1650124" cy="662152"/>
          </a:xfrm>
          <a:prstGeom prst="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</a:rPr>
              <a:t>1. Define the  variable to plot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48FEC7-592B-B025-CA70-F7E92F6635EE}"/>
              </a:ext>
            </a:extLst>
          </p:cNvPr>
          <p:cNvSpPr/>
          <p:nvPr/>
        </p:nvSpPr>
        <p:spPr bwMode="auto">
          <a:xfrm>
            <a:off x="2874580" y="5102772"/>
            <a:ext cx="1650124" cy="662152"/>
          </a:xfrm>
          <a:prstGeom prst="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</a:rPr>
              <a:t>2. Get a URL to the Map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599E2A6-E367-443F-3A49-003BC98EF5FB}"/>
              </a:ext>
            </a:extLst>
          </p:cNvPr>
          <p:cNvCxnSpPr>
            <a:cxnSpLocks/>
            <a:stCxn id="27" idx="3"/>
            <a:endCxn id="32" idx="2"/>
          </p:cNvCxnSpPr>
          <p:nvPr/>
        </p:nvCxnSpPr>
        <p:spPr bwMode="auto">
          <a:xfrm flipV="1">
            <a:off x="4524704" y="2447705"/>
            <a:ext cx="5733393" cy="2986143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8E87478-0177-E5B1-043E-C6D679D19AA0}"/>
              </a:ext>
            </a:extLst>
          </p:cNvPr>
          <p:cNvSpPr/>
          <p:nvPr/>
        </p:nvSpPr>
        <p:spPr bwMode="auto">
          <a:xfrm>
            <a:off x="9974317" y="1958975"/>
            <a:ext cx="567559" cy="488730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6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009D-EC0A-A902-3411-F4A68942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 can find Raster DATA</a:t>
            </a:r>
            <a:br>
              <a:rPr lang="en-GB" dirty="0"/>
            </a:br>
            <a:r>
              <a:rPr lang="en-GB" b="0" dirty="0"/>
              <a:t>Soils and geological attributes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295C-515A-1E4C-4A9F-3D22EE9E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3CBD-E45F-CC40-A685-3E4E6727036E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44B2A0-3F18-7B1E-55B2-1453882DDD96}"/>
              </a:ext>
            </a:extLst>
          </p:cNvPr>
          <p:cNvGrpSpPr/>
          <p:nvPr/>
        </p:nvGrpSpPr>
        <p:grpSpPr>
          <a:xfrm>
            <a:off x="536028" y="1671145"/>
            <a:ext cx="3836275" cy="2081048"/>
            <a:chOff x="536028" y="1671145"/>
            <a:chExt cx="3836275" cy="208104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2E4F040-AE35-BC9C-8324-88D21F067909}"/>
                </a:ext>
              </a:extLst>
            </p:cNvPr>
            <p:cNvSpPr/>
            <p:nvPr/>
          </p:nvSpPr>
          <p:spPr bwMode="auto">
            <a:xfrm>
              <a:off x="536028" y="1671145"/>
              <a:ext cx="3836275" cy="2081048"/>
            </a:xfrm>
            <a:prstGeom prst="roundRect">
              <a:avLst>
                <a:gd name="adj" fmla="val 7576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F5D24-62AA-483C-02E7-50C9578D9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4488"/>
            <a:stretch/>
          </p:blipFill>
          <p:spPr>
            <a:xfrm>
              <a:off x="786085" y="1713187"/>
              <a:ext cx="3449584" cy="116161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DE372C-FBFC-A0A3-14D1-84D00E8D36A3}"/>
                </a:ext>
              </a:extLst>
            </p:cNvPr>
            <p:cNvSpPr txBox="1"/>
            <p:nvPr/>
          </p:nvSpPr>
          <p:spPr>
            <a:xfrm>
              <a:off x="780393" y="3037491"/>
              <a:ext cx="3392214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Here you find a collection of online maps of Denmark.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5268CE-EB47-8BBB-7FCE-21DFEE5577F1}"/>
                </a:ext>
              </a:extLst>
            </p:cNvPr>
            <p:cNvSpPr txBox="1"/>
            <p:nvPr/>
          </p:nvSpPr>
          <p:spPr>
            <a:xfrm>
              <a:off x="1771695" y="2639356"/>
              <a:ext cx="25305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https://</a:t>
              </a:r>
              <a:r>
                <a:rPr lang="en-GB" dirty="0" err="1"/>
                <a:t>bit.ly</a:t>
              </a:r>
              <a:r>
                <a:rPr lang="en-GB" dirty="0"/>
                <a:t>/3QflTJk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8FE300-2468-2820-A788-199E6064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72" y="1531883"/>
            <a:ext cx="6922541" cy="436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6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12AF182-BAB0-3FB2-0A21-659EAFF30272}"/>
              </a:ext>
            </a:extLst>
          </p:cNvPr>
          <p:cNvGrpSpPr>
            <a:grpSpLocks noChangeAspect="1"/>
          </p:cNvGrpSpPr>
          <p:nvPr/>
        </p:nvGrpSpPr>
        <p:grpSpPr>
          <a:xfrm>
            <a:off x="224473" y="1958975"/>
            <a:ext cx="8201089" cy="4205923"/>
            <a:chOff x="304483" y="1958975"/>
            <a:chExt cx="7635241" cy="3915728"/>
          </a:xfrm>
        </p:grpSpPr>
        <p:pic>
          <p:nvPicPr>
            <p:cNvPr id="16" name="Picture 15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4A48864D-3FCB-7BB5-1963-005017DBD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607"/>
            <a:stretch/>
          </p:blipFill>
          <p:spPr>
            <a:xfrm>
              <a:off x="304483" y="4359622"/>
              <a:ext cx="7609523" cy="1515081"/>
            </a:xfrm>
            <a:prstGeom prst="rect">
              <a:avLst/>
            </a:prstGeom>
          </p:spPr>
        </p:pic>
        <p:pic>
          <p:nvPicPr>
            <p:cNvPr id="19" name="Picture 18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D2D6E8BE-414E-473E-E9DD-BDC86F14E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090" b="37442"/>
            <a:stretch/>
          </p:blipFill>
          <p:spPr>
            <a:xfrm>
              <a:off x="315913" y="1958975"/>
              <a:ext cx="7609523" cy="240728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0C5ABF8-4B1E-EE38-14CD-694BC335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6534" y="1962121"/>
              <a:ext cx="2663190" cy="1170547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68E151D-9C2C-80B5-72C9-44CC6FDF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 can find Raster DATA</a:t>
            </a:r>
            <a:br>
              <a:rPr lang="en-GB" dirty="0"/>
            </a:br>
            <a:r>
              <a:rPr lang="en-GB" b="0" dirty="0"/>
              <a:t>High resolution for </a:t>
            </a:r>
            <a:r>
              <a:rPr lang="en-GB" b="0" dirty="0" err="1"/>
              <a:t>europe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CD6BB-E2B9-50E3-DC04-C78DBD37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C6FA-7189-E84D-BF7E-C0516A90FC7A}" type="datetime1">
              <a:rPr lang="en-GB" smtClean="0"/>
              <a:t>03/08/2022</a:t>
            </a:fld>
            <a:r>
              <a:rPr lang="en-GB"/>
              <a:t>27/08/2018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35AD33-B99E-208F-B85F-59A3C3733B30}"/>
              </a:ext>
            </a:extLst>
          </p:cNvPr>
          <p:cNvSpPr txBox="1"/>
          <p:nvPr/>
        </p:nvSpPr>
        <p:spPr>
          <a:xfrm>
            <a:off x="8778240" y="2113284"/>
            <a:ext cx="2877502" cy="11695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dirty="0">
                <a:solidFill>
                  <a:schemeClr val="bg1"/>
                </a:solidFill>
                <a:latin typeface="+mn-lt"/>
              </a:rPr>
              <a:t>The most comprehensive source of baseline and high resolution spatial data for Europe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911EA8-CABF-5AFB-1B08-E1737D3C90E6}"/>
              </a:ext>
            </a:extLst>
          </p:cNvPr>
          <p:cNvSpPr/>
          <p:nvPr/>
        </p:nvSpPr>
        <p:spPr bwMode="auto">
          <a:xfrm>
            <a:off x="8596313" y="4960620"/>
            <a:ext cx="2918460" cy="1371283"/>
          </a:xfrm>
          <a:prstGeom prst="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There are different</a:t>
            </a:r>
            <a:r>
              <a:rPr lang="en-GB" dirty="0">
                <a:solidFill>
                  <a:schemeClr val="bg1"/>
                </a:solidFill>
                <a:latin typeface="AU Passata" pitchFamily="34" charset="0"/>
              </a:rPr>
              <a:t>  Monitoring Services </a:t>
            </a:r>
          </a:p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kumimoji="0" lang="en-GB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 most mature is the </a:t>
            </a:r>
          </a:p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chemeClr val="bg1"/>
                </a:solidFill>
                <a:latin typeface="AU Passata" pitchFamily="34" charset="0"/>
              </a:rPr>
              <a:t>Land Monitoring Service</a:t>
            </a:r>
            <a:endParaRPr kumimoji="0" lang="en-GB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92CDF4-4DB5-BBF9-CBB3-7C37E78FC637}"/>
              </a:ext>
            </a:extLst>
          </p:cNvPr>
          <p:cNvSpPr/>
          <p:nvPr/>
        </p:nvSpPr>
        <p:spPr bwMode="auto">
          <a:xfrm>
            <a:off x="985838" y="5006340"/>
            <a:ext cx="6786562" cy="1177290"/>
          </a:xfrm>
          <a:prstGeom prst="roundRect">
            <a:avLst>
              <a:gd name="adj" fmla="val 977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B249C0-65EE-E3F5-2A50-464B16AAF8AB}"/>
              </a:ext>
            </a:extLst>
          </p:cNvPr>
          <p:cNvSpPr/>
          <p:nvPr/>
        </p:nvSpPr>
        <p:spPr bwMode="auto">
          <a:xfrm>
            <a:off x="7818120" y="5429250"/>
            <a:ext cx="777240" cy="468313"/>
          </a:xfrm>
          <a:prstGeom prst="rightArrow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375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641E0-61B9-0743-BC41-9495F83C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63AD-DC0B-EC47-A02C-5A316F2656FF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15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C4CA6-9C5D-5747-BE03-CE4DCBC8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spatial information?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65A80E-6D68-7B47-8901-4E026D0A9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095" y="1373021"/>
            <a:ext cx="10222987" cy="585954"/>
          </a:xfrm>
        </p:spPr>
        <p:txBody>
          <a:bodyPr/>
          <a:lstStyle/>
          <a:p>
            <a:r>
              <a:rPr lang="en-GB" sz="2400" dirty="0"/>
              <a:t>Data model types: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2332B-A250-C3E3-7EAC-1CFDEC92BBC5}"/>
              </a:ext>
            </a:extLst>
          </p:cNvPr>
          <p:cNvSpPr txBox="1"/>
          <p:nvPr/>
        </p:nvSpPr>
        <p:spPr>
          <a:xfrm>
            <a:off x="1281113" y="2015618"/>
            <a:ext cx="4548187" cy="12926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Spatial Raster models:</a:t>
            </a:r>
          </a:p>
          <a:p>
            <a:r>
              <a:rPr lang="en-GB" dirty="0">
                <a:solidFill>
                  <a:schemeClr val="bg1"/>
                </a:solidFill>
              </a:rPr>
              <a:t>represents the geography of cell matrices that store numeric values.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260D8-D3F6-1004-7CF8-458EC2D854D8}"/>
              </a:ext>
            </a:extLst>
          </p:cNvPr>
          <p:cNvSpPr txBox="1"/>
          <p:nvPr/>
        </p:nvSpPr>
        <p:spPr>
          <a:xfrm>
            <a:off x="6371079" y="2011153"/>
            <a:ext cx="4584841" cy="1292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Spatial Vector models:</a:t>
            </a:r>
          </a:p>
          <a:p>
            <a:r>
              <a:rPr lang="en-GB" dirty="0">
                <a:solidFill>
                  <a:schemeClr val="bg1"/>
                </a:solidFill>
              </a:rPr>
              <a:t>represents geography as collections of points, lines, or polygons.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0551DE-C333-CDC4-8810-6B9DE1B80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6" y="3549721"/>
            <a:ext cx="3505200" cy="2197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7CC13-0FBE-9CC7-A235-85F77E51A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624" y="3433763"/>
            <a:ext cx="3079750" cy="246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53A965-B415-320B-A6C0-93213C847319}"/>
              </a:ext>
            </a:extLst>
          </p:cNvPr>
          <p:cNvSpPr txBox="1"/>
          <p:nvPr/>
        </p:nvSpPr>
        <p:spPr>
          <a:xfrm>
            <a:off x="10313162" y="6373184"/>
            <a:ext cx="89300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>
                <a:latin typeface="+mn-lt"/>
              </a:rPr>
              <a:t>Figures ESRSI</a:t>
            </a:r>
          </a:p>
        </p:txBody>
      </p:sp>
    </p:spTree>
    <p:extLst>
      <p:ext uri="{BB962C8B-B14F-4D97-AF65-F5344CB8AC3E}">
        <p14:creationId xmlns:p14="http://schemas.microsoft.com/office/powerpoint/2010/main" val="276186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19F0-62AC-EC44-9AF9-F23D8B72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information</a:t>
            </a:r>
            <a:br>
              <a:rPr lang="en-GB" dirty="0"/>
            </a:br>
            <a:r>
              <a:rPr lang="en-GB" b="0" dirty="0"/>
              <a:t>Why 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E251-2E3D-AB45-8E81-42ACE239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20A0-F7CE-1D43-ADC8-07AF96126421}" type="datetime1">
              <a:rPr lang="en-GB" smtClean="0"/>
              <a:t>03/08/2022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B2A12-4D25-41A5-923C-411043B10DBB}"/>
              </a:ext>
            </a:extLst>
          </p:cNvPr>
          <p:cNvSpPr txBox="1"/>
          <p:nvPr/>
        </p:nvSpPr>
        <p:spPr>
          <a:xfrm>
            <a:off x="985838" y="4873265"/>
            <a:ext cx="4550481" cy="101566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indent="-180000" algn="ctr">
              <a:buNone/>
            </a:pPr>
            <a:r>
              <a:rPr lang="en-GB" sz="3600" b="1" dirty="0">
                <a:solidFill>
                  <a:schemeClr val="bg1"/>
                </a:solidFill>
              </a:rPr>
              <a:t>REPRODUCIBILITY</a:t>
            </a:r>
            <a:endParaRPr lang="en-GB" sz="1200" b="1" dirty="0">
              <a:solidFill>
                <a:schemeClr val="bg1"/>
              </a:solidFill>
            </a:endParaRPr>
          </a:p>
          <a:p>
            <a:pPr marL="252000" lvl="1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What that means is that it is easy  to replicate what you have done!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988C5-1A3B-15D1-BA4C-557EFF5C0847}"/>
              </a:ext>
            </a:extLst>
          </p:cNvPr>
          <p:cNvSpPr txBox="1"/>
          <p:nvPr/>
        </p:nvSpPr>
        <p:spPr>
          <a:xfrm>
            <a:off x="989706" y="3840279"/>
            <a:ext cx="4550481" cy="1015663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INTEGRATION</a:t>
            </a:r>
            <a:endParaRPr lang="en-GB" sz="3200" b="1" dirty="0">
              <a:solidFill>
                <a:schemeClr val="bg1"/>
              </a:solidFill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</a:rPr>
              <a:t>ALL the research pathway is in one single Open-access environment.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F7A328-4603-5548-C0DB-08B2BD12A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5576"/>
            <a:ext cx="5341896" cy="3750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E945A1-04E7-0755-5788-5424DA6F0AA6}"/>
              </a:ext>
            </a:extLst>
          </p:cNvPr>
          <p:cNvSpPr txBox="1"/>
          <p:nvPr/>
        </p:nvSpPr>
        <p:spPr>
          <a:xfrm>
            <a:off x="989707" y="1958975"/>
            <a:ext cx="4550481" cy="10156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STATE OF THE ART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</a:rPr>
              <a:t>Large availability of basic and of advanced geospatial analytical techniques.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95F47-E2D7-A486-0F0C-F4697FDC6D35}"/>
              </a:ext>
            </a:extLst>
          </p:cNvPr>
          <p:cNvSpPr txBox="1"/>
          <p:nvPr/>
        </p:nvSpPr>
        <p:spPr>
          <a:xfrm>
            <a:off x="989709" y="2991960"/>
            <a:ext cx="4550481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VISUALIZATION</a:t>
            </a:r>
            <a:endParaRPr lang="en-GB" sz="3200" b="1" dirty="0">
              <a:solidFill>
                <a:schemeClr val="bg1"/>
              </a:solidFill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</a:rPr>
              <a:t>All types of visualizations are easily produced.</a:t>
            </a:r>
          </a:p>
        </p:txBody>
      </p:sp>
    </p:spTree>
    <p:extLst>
      <p:ext uri="{BB962C8B-B14F-4D97-AF65-F5344CB8AC3E}">
        <p14:creationId xmlns:p14="http://schemas.microsoft.com/office/powerpoint/2010/main" val="50352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C4CA6-9C5D-5747-BE03-CE4DCBC8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Objects in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2332B-A250-C3E3-7EAC-1CFDEC92BBC5}"/>
              </a:ext>
            </a:extLst>
          </p:cNvPr>
          <p:cNvSpPr txBox="1"/>
          <p:nvPr/>
        </p:nvSpPr>
        <p:spPr>
          <a:xfrm>
            <a:off x="1236080" y="1350963"/>
            <a:ext cx="4548187" cy="45243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Raster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260D8-D3F6-1004-7CF8-458EC2D854D8}"/>
              </a:ext>
            </a:extLst>
          </p:cNvPr>
          <p:cNvSpPr txBox="1"/>
          <p:nvPr/>
        </p:nvSpPr>
        <p:spPr>
          <a:xfrm>
            <a:off x="6371079" y="1375432"/>
            <a:ext cx="4584841" cy="44319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Vector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9BBB9-6F71-FA38-F82F-314587883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1" t="20346" r="17533" b="22944"/>
          <a:stretch/>
        </p:blipFill>
        <p:spPr>
          <a:xfrm>
            <a:off x="1625412" y="2149221"/>
            <a:ext cx="1799142" cy="146389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668783-9041-291E-A0F6-2EF63A216431}"/>
              </a:ext>
            </a:extLst>
          </p:cNvPr>
          <p:cNvGrpSpPr>
            <a:grpSpLocks noChangeAspect="1"/>
          </p:cNvGrpSpPr>
          <p:nvPr/>
        </p:nvGrpSpPr>
        <p:grpSpPr>
          <a:xfrm>
            <a:off x="3510173" y="3864692"/>
            <a:ext cx="1969034" cy="1990581"/>
            <a:chOff x="3118913" y="-4662647"/>
            <a:chExt cx="2698047" cy="27275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2DC002-88A6-D6B7-929A-1035F444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1" t="20346" r="17533" b="22944"/>
            <a:stretch/>
          </p:blipFill>
          <p:spPr>
            <a:xfrm>
              <a:off x="3586378" y="-3750022"/>
              <a:ext cx="2230582" cy="18149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58AD0D-FD91-88B4-E267-A8D4EB898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1" t="20346" r="17533" b="22944"/>
            <a:stretch/>
          </p:blipFill>
          <p:spPr>
            <a:xfrm>
              <a:off x="3352644" y="-4211034"/>
              <a:ext cx="2230582" cy="18149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E08386-B162-95A3-A7DF-BFCAE9EC1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1" t="20346" r="17533" b="22944"/>
            <a:stretch/>
          </p:blipFill>
          <p:spPr>
            <a:xfrm>
              <a:off x="3118913" y="-4662647"/>
              <a:ext cx="2230581" cy="18149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5B1519-3ED6-AE59-B595-56E576AE3080}"/>
              </a:ext>
            </a:extLst>
          </p:cNvPr>
          <p:cNvSpPr txBox="1"/>
          <p:nvPr/>
        </p:nvSpPr>
        <p:spPr>
          <a:xfrm>
            <a:off x="4171968" y="2239649"/>
            <a:ext cx="921727" cy="3554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2EE6C-D7E2-1233-149C-FB23F42D346F}"/>
              </a:ext>
            </a:extLst>
          </p:cNvPr>
          <p:cNvSpPr txBox="1"/>
          <p:nvPr/>
        </p:nvSpPr>
        <p:spPr>
          <a:xfrm>
            <a:off x="1834177" y="3613120"/>
            <a:ext cx="921727" cy="1057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Brick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D7F4830-9132-69FE-E365-1C63AB3E8D00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 bwMode="auto">
          <a:xfrm rot="16200000" flipH="1">
            <a:off x="2583063" y="4382309"/>
            <a:ext cx="232971" cy="809015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46B604-17EC-4E91-25AD-52AA25098BC0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 bwMode="auto">
          <a:xfrm rot="10800000" flipV="1">
            <a:off x="3424554" y="2417389"/>
            <a:ext cx="747414" cy="46378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3DFDD00A-FB9D-44E8-5D35-13A3635BCD32}"/>
              </a:ext>
            </a:extLst>
          </p:cNvPr>
          <p:cNvSpPr/>
          <p:nvPr/>
        </p:nvSpPr>
        <p:spPr bwMode="auto">
          <a:xfrm>
            <a:off x="3104056" y="4061790"/>
            <a:ext cx="333515" cy="1683026"/>
          </a:xfrm>
          <a:prstGeom prst="leftBrace">
            <a:avLst>
              <a:gd name="adj1" fmla="val 88194"/>
              <a:gd name="adj2" fmla="val 50000"/>
            </a:avLst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3F01A9A-D253-1E38-CC3A-5E8E3AE0B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782" y="2080099"/>
            <a:ext cx="1526161" cy="17811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C6864D6-5148-DD8E-13CD-E9A0DB97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510" y="2372942"/>
            <a:ext cx="1879907" cy="13427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5EA2E30-A99D-0476-78D5-EEBA506BA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205" y="4110436"/>
            <a:ext cx="1872298" cy="161017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CF7D0D-AB84-F0C3-1F66-3E179168A874}"/>
              </a:ext>
            </a:extLst>
          </p:cNvPr>
          <p:cNvSpPr txBox="1"/>
          <p:nvPr/>
        </p:nvSpPr>
        <p:spPr>
          <a:xfrm>
            <a:off x="6449783" y="1849145"/>
            <a:ext cx="2045432" cy="1777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SpatialPointsDataFrame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E82B5E-A9D0-B0B0-367B-34B431D27460}"/>
              </a:ext>
            </a:extLst>
          </p:cNvPr>
          <p:cNvSpPr txBox="1"/>
          <p:nvPr/>
        </p:nvSpPr>
        <p:spPr>
          <a:xfrm>
            <a:off x="8795959" y="2145828"/>
            <a:ext cx="1952458" cy="1777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SpatialLinesDataFrame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6DFE26-7CC4-DA42-0182-D5721307FF42}"/>
              </a:ext>
            </a:extLst>
          </p:cNvPr>
          <p:cNvSpPr txBox="1"/>
          <p:nvPr/>
        </p:nvSpPr>
        <p:spPr>
          <a:xfrm>
            <a:off x="6447952" y="4567733"/>
            <a:ext cx="2231380" cy="1777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SpatialPolygonsDataFrame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11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C4CA6-9C5D-5747-BE03-CE4DCBC8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Objects in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2332B-A250-C3E3-7EAC-1CFDEC92BBC5}"/>
              </a:ext>
            </a:extLst>
          </p:cNvPr>
          <p:cNvSpPr txBox="1"/>
          <p:nvPr/>
        </p:nvSpPr>
        <p:spPr>
          <a:xfrm>
            <a:off x="1236080" y="1350963"/>
            <a:ext cx="4548187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Raster</a:t>
            </a:r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260D8-D3F6-1004-7CF8-458EC2D854D8}"/>
              </a:ext>
            </a:extLst>
          </p:cNvPr>
          <p:cNvSpPr txBox="1"/>
          <p:nvPr/>
        </p:nvSpPr>
        <p:spPr>
          <a:xfrm>
            <a:off x="6371079" y="1375432"/>
            <a:ext cx="4584841" cy="44319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Vector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9BBB9-6F71-FA38-F82F-314587883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1" t="20346" r="17533" b="22944"/>
          <a:stretch/>
        </p:blipFill>
        <p:spPr>
          <a:xfrm>
            <a:off x="1625412" y="2149221"/>
            <a:ext cx="1799142" cy="146389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668783-9041-291E-A0F6-2EF63A216431}"/>
              </a:ext>
            </a:extLst>
          </p:cNvPr>
          <p:cNvGrpSpPr>
            <a:grpSpLocks noChangeAspect="1"/>
          </p:cNvGrpSpPr>
          <p:nvPr/>
        </p:nvGrpSpPr>
        <p:grpSpPr>
          <a:xfrm>
            <a:off x="3510173" y="3864692"/>
            <a:ext cx="1969034" cy="1990581"/>
            <a:chOff x="3118913" y="-4662647"/>
            <a:chExt cx="2698047" cy="27275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2DC002-88A6-D6B7-929A-1035F444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1" t="20346" r="17533" b="22944"/>
            <a:stretch/>
          </p:blipFill>
          <p:spPr>
            <a:xfrm>
              <a:off x="3586378" y="-3750022"/>
              <a:ext cx="2230582" cy="18149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58AD0D-FD91-88B4-E267-A8D4EB898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1" t="20346" r="17533" b="22944"/>
            <a:stretch/>
          </p:blipFill>
          <p:spPr>
            <a:xfrm>
              <a:off x="3352644" y="-4211034"/>
              <a:ext cx="2230582" cy="18149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E08386-B162-95A3-A7DF-BFCAE9EC1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1" t="20346" r="17533" b="22944"/>
            <a:stretch/>
          </p:blipFill>
          <p:spPr>
            <a:xfrm>
              <a:off x="3118913" y="-4662647"/>
              <a:ext cx="2230581" cy="18149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5B1519-3ED6-AE59-B595-56E576AE3080}"/>
              </a:ext>
            </a:extLst>
          </p:cNvPr>
          <p:cNvSpPr txBox="1"/>
          <p:nvPr/>
        </p:nvSpPr>
        <p:spPr>
          <a:xfrm>
            <a:off x="4171968" y="2239649"/>
            <a:ext cx="921727" cy="3554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2EE6C-D7E2-1233-149C-FB23F42D346F}"/>
              </a:ext>
            </a:extLst>
          </p:cNvPr>
          <p:cNvSpPr txBox="1"/>
          <p:nvPr/>
        </p:nvSpPr>
        <p:spPr>
          <a:xfrm>
            <a:off x="1834177" y="3613120"/>
            <a:ext cx="921727" cy="1057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algn="ctr">
              <a:lnSpc>
                <a:spcPct val="95000"/>
              </a:lnSpc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Brick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D7F4830-9132-69FE-E365-1C63AB3E8D00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 bwMode="auto">
          <a:xfrm rot="16200000" flipH="1">
            <a:off x="2583063" y="4382309"/>
            <a:ext cx="232971" cy="809015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46B604-17EC-4E91-25AD-52AA25098BC0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 bwMode="auto">
          <a:xfrm rot="10800000" flipV="1">
            <a:off x="3424554" y="2417389"/>
            <a:ext cx="747414" cy="46378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3DFDD00A-FB9D-44E8-5D35-13A3635BCD32}"/>
              </a:ext>
            </a:extLst>
          </p:cNvPr>
          <p:cNvSpPr/>
          <p:nvPr/>
        </p:nvSpPr>
        <p:spPr bwMode="auto">
          <a:xfrm>
            <a:off x="3104056" y="4061790"/>
            <a:ext cx="333515" cy="1683026"/>
          </a:xfrm>
          <a:prstGeom prst="leftBrace">
            <a:avLst>
              <a:gd name="adj1" fmla="val 88194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3F01A9A-D253-1E38-CC3A-5E8E3AE0B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782" y="2080099"/>
            <a:ext cx="1526161" cy="17811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C6864D6-5148-DD8E-13CD-E9A0DB97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510" y="2372942"/>
            <a:ext cx="1879907" cy="13427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5EA2E30-A99D-0476-78D5-EEBA506BA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205" y="4110436"/>
            <a:ext cx="1872298" cy="161017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CF7D0D-AB84-F0C3-1F66-3E179168A874}"/>
              </a:ext>
            </a:extLst>
          </p:cNvPr>
          <p:cNvSpPr txBox="1"/>
          <p:nvPr/>
        </p:nvSpPr>
        <p:spPr>
          <a:xfrm>
            <a:off x="6449783" y="1849145"/>
            <a:ext cx="2045432" cy="1777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SpatialPointsDataFrame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E82B5E-A9D0-B0B0-367B-34B431D27460}"/>
              </a:ext>
            </a:extLst>
          </p:cNvPr>
          <p:cNvSpPr txBox="1"/>
          <p:nvPr/>
        </p:nvSpPr>
        <p:spPr>
          <a:xfrm>
            <a:off x="8795959" y="2145828"/>
            <a:ext cx="1952458" cy="1777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SpatialLinesDataFrame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6DFE26-7CC4-DA42-0182-D5721307FF42}"/>
              </a:ext>
            </a:extLst>
          </p:cNvPr>
          <p:cNvSpPr txBox="1"/>
          <p:nvPr/>
        </p:nvSpPr>
        <p:spPr>
          <a:xfrm>
            <a:off x="6447952" y="4567733"/>
            <a:ext cx="2231380" cy="1777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SpatialPolygonsDataFrame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BD6891-1A1C-828C-2DD1-DA1DF5BCF20F}"/>
              </a:ext>
            </a:extLst>
          </p:cNvPr>
          <p:cNvSpPr/>
          <p:nvPr/>
        </p:nvSpPr>
        <p:spPr bwMode="auto">
          <a:xfrm>
            <a:off x="1206631" y="1373188"/>
            <a:ext cx="4581427" cy="4524375"/>
          </a:xfrm>
          <a:prstGeom prst="rect">
            <a:avLst/>
          </a:prstGeom>
          <a:solidFill>
            <a:schemeClr val="bg1">
              <a:alpha val="50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7349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2121</TotalTime>
  <Words>2198</Words>
  <Application>Microsoft Macintosh PowerPoint</Application>
  <PresentationFormat>Widescreen</PresentationFormat>
  <Paragraphs>538</Paragraphs>
  <Slides>54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AU Passata</vt:lpstr>
      <vt:lpstr>AU Passata Light</vt:lpstr>
      <vt:lpstr>AU Peto</vt:lpstr>
      <vt:lpstr>Calibri</vt:lpstr>
      <vt:lpstr>Courier New</vt:lpstr>
      <vt:lpstr>Georgia</vt:lpstr>
      <vt:lpstr>Wingdings 3</vt:lpstr>
      <vt:lpstr>AU 16:9</vt:lpstr>
      <vt:lpstr>Spatial Objects in R Using r as a GIS software</vt:lpstr>
      <vt:lpstr>Spatial Objects in R What we will talk about today</vt:lpstr>
      <vt:lpstr>PowerPoint Presentation</vt:lpstr>
      <vt:lpstr>We live in a data-rich world… and most of this information is spatiotemporal in nature. </vt:lpstr>
      <vt:lpstr>What is spatial information?</vt:lpstr>
      <vt:lpstr>What is spatial information?</vt:lpstr>
      <vt:lpstr>spatial information Why R?</vt:lpstr>
      <vt:lpstr>Spatial Objects in R</vt:lpstr>
      <vt:lpstr>Spatial Objects in R</vt:lpstr>
      <vt:lpstr>Spatial*databases Objects in R</vt:lpstr>
      <vt:lpstr>What is in the “Geometry” part?</vt:lpstr>
      <vt:lpstr>Spatial lines are combinations of line objects</vt:lpstr>
      <vt:lpstr>Spatial Polygons are combinations of Polygon objects</vt:lpstr>
      <vt:lpstr>Projections in R CRS class objects</vt:lpstr>
      <vt:lpstr>PowerPoint Presentation</vt:lpstr>
      <vt:lpstr>Projections in R CRS class objects</vt:lpstr>
      <vt:lpstr>PowerPoint Presentation</vt:lpstr>
      <vt:lpstr>The UTM system</vt:lpstr>
      <vt:lpstr>What is in the “DATA” part?</vt:lpstr>
      <vt:lpstr>PowerPoint Presentation</vt:lpstr>
      <vt:lpstr>What's on top of what?</vt:lpstr>
      <vt:lpstr>Erase</vt:lpstr>
      <vt:lpstr>Intersect</vt:lpstr>
      <vt:lpstr>Union</vt:lpstr>
      <vt:lpstr>Difference</vt:lpstr>
      <vt:lpstr>Identity</vt:lpstr>
      <vt:lpstr>PowerPoint Presentation</vt:lpstr>
      <vt:lpstr>GIS Vector files</vt:lpstr>
      <vt:lpstr>Load GIS Vector files in R</vt:lpstr>
      <vt:lpstr>Where I can find Shapefiles Base cartography</vt:lpstr>
      <vt:lpstr>Where I can find Shapefiles Biological Data</vt:lpstr>
      <vt:lpstr>PowerPoint Presentation</vt:lpstr>
      <vt:lpstr>Spatial Objects in R</vt:lpstr>
      <vt:lpstr>What is raster data?</vt:lpstr>
      <vt:lpstr>What is raster data?</vt:lpstr>
      <vt:lpstr>Load Raster Object types In R</vt:lpstr>
      <vt:lpstr>Single band and multiband Raster</vt:lpstr>
      <vt:lpstr>Multiband Representations</vt:lpstr>
      <vt:lpstr>Stretching</vt:lpstr>
      <vt:lpstr>PowerPoint Presentation</vt:lpstr>
      <vt:lpstr>Cell-level functions on rasters</vt:lpstr>
      <vt:lpstr>Map algebra</vt:lpstr>
      <vt:lpstr>Local operations</vt:lpstr>
      <vt:lpstr>focal statistics</vt:lpstr>
      <vt:lpstr>Zonal statistics</vt:lpstr>
      <vt:lpstr>PowerPoint Presentation</vt:lpstr>
      <vt:lpstr>Raster format Types</vt:lpstr>
      <vt:lpstr>Where I can find Raster DATA Base rasters</vt:lpstr>
      <vt:lpstr>Where I can find Raster DATA Climate Variables</vt:lpstr>
      <vt:lpstr>Where I can find Raster DATA Land cover</vt:lpstr>
      <vt:lpstr>Where I can find Raster DATA Specific Environmental data</vt:lpstr>
      <vt:lpstr>Where I can find Raster DATA Soils and geological attributes</vt:lpstr>
      <vt:lpstr>Where I can find Raster DATA High resolution for europe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spatial information?</dc:title>
  <dc:creator>Alejandro Ordonez Gloria</dc:creator>
  <cp:lastModifiedBy>Alejandro Ordonez Gloria</cp:lastModifiedBy>
  <cp:revision>379</cp:revision>
  <cp:lastPrinted>2021-11-16T08:42:12Z</cp:lastPrinted>
  <dcterms:created xsi:type="dcterms:W3CDTF">2020-10-21T07:46:54Z</dcterms:created>
  <dcterms:modified xsi:type="dcterms:W3CDTF">2022-08-03T13:23:23Z</dcterms:modified>
</cp:coreProperties>
</file>